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3"/>
  </p:notesMasterIdLst>
  <p:sldIdLst>
    <p:sldId id="258" r:id="rId2"/>
  </p:sldIdLst>
  <p:sldSz cx="43891200" cy="32918400"/>
  <p:notesSz cx="6858000" cy="9144000"/>
  <p:embeddedFontLst>
    <p:embeddedFont>
      <p:font typeface="Libre Baskerville" panose="02000000000000000000" pitchFamily="2" charset="0"/>
      <p:regular r:id="rId4"/>
      <p:bold r:id="rId5"/>
      <p:italic r:id="rId6"/>
    </p:embeddedFont>
    <p:embeddedFont>
      <p:font typeface="Montserrat" pitchFamily="2" charset="77"/>
      <p:regular r:id="rId7"/>
      <p:bold r:id="rId8"/>
      <p:italic r:id="rId9"/>
      <p:boldItalic r:id="rId10"/>
    </p:embeddedFont>
    <p:embeddedFont>
      <p:font typeface="Montserrat Light" panose="020F0302020204030204" pitchFamily="34" charset="0"/>
      <p:regular r:id="rId11"/>
      <p:italic r:id="rId12"/>
    </p:embeddedFont>
  </p:embeddedFontLst>
  <p:custDataLst>
    <p:tags r:id="rId13"/>
  </p:custDataLst>
  <p:defaultTextStyle>
    <a:defPPr>
      <a:defRPr lang="en-US"/>
    </a:defPPr>
    <a:lvl1pPr marL="0" algn="l" defTabSz="4681728" rtl="0" eaLnBrk="1" latinLnBrk="0" hangingPunct="1">
      <a:defRPr sz="9200" kern="1200">
        <a:solidFill>
          <a:schemeClr val="tx1"/>
        </a:solidFill>
        <a:latin typeface="+mn-lt"/>
        <a:ea typeface="+mn-ea"/>
        <a:cs typeface="+mn-cs"/>
      </a:defRPr>
    </a:lvl1pPr>
    <a:lvl2pPr marL="2340864" algn="l" defTabSz="4681728" rtl="0" eaLnBrk="1" latinLnBrk="0" hangingPunct="1">
      <a:defRPr sz="9200" kern="1200">
        <a:solidFill>
          <a:schemeClr val="tx1"/>
        </a:solidFill>
        <a:latin typeface="+mn-lt"/>
        <a:ea typeface="+mn-ea"/>
        <a:cs typeface="+mn-cs"/>
      </a:defRPr>
    </a:lvl2pPr>
    <a:lvl3pPr marL="4681728" algn="l" defTabSz="4681728" rtl="0" eaLnBrk="1" latinLnBrk="0" hangingPunct="1">
      <a:defRPr sz="9200" kern="1200">
        <a:solidFill>
          <a:schemeClr val="tx1"/>
        </a:solidFill>
        <a:latin typeface="+mn-lt"/>
        <a:ea typeface="+mn-ea"/>
        <a:cs typeface="+mn-cs"/>
      </a:defRPr>
    </a:lvl3pPr>
    <a:lvl4pPr marL="7022592" algn="l" defTabSz="4681728" rtl="0" eaLnBrk="1" latinLnBrk="0" hangingPunct="1">
      <a:defRPr sz="9200" kern="1200">
        <a:solidFill>
          <a:schemeClr val="tx1"/>
        </a:solidFill>
        <a:latin typeface="+mn-lt"/>
        <a:ea typeface="+mn-ea"/>
        <a:cs typeface="+mn-cs"/>
      </a:defRPr>
    </a:lvl4pPr>
    <a:lvl5pPr marL="9363456" algn="l" defTabSz="4681728" rtl="0" eaLnBrk="1" latinLnBrk="0" hangingPunct="1">
      <a:defRPr sz="9200" kern="1200">
        <a:solidFill>
          <a:schemeClr val="tx1"/>
        </a:solidFill>
        <a:latin typeface="+mn-lt"/>
        <a:ea typeface="+mn-ea"/>
        <a:cs typeface="+mn-cs"/>
      </a:defRPr>
    </a:lvl5pPr>
    <a:lvl6pPr marL="11704320" algn="l" defTabSz="4681728" rtl="0" eaLnBrk="1" latinLnBrk="0" hangingPunct="1">
      <a:defRPr sz="9200" kern="1200">
        <a:solidFill>
          <a:schemeClr val="tx1"/>
        </a:solidFill>
        <a:latin typeface="+mn-lt"/>
        <a:ea typeface="+mn-ea"/>
        <a:cs typeface="+mn-cs"/>
      </a:defRPr>
    </a:lvl6pPr>
    <a:lvl7pPr marL="14045185" algn="l" defTabSz="4681728" rtl="0" eaLnBrk="1" latinLnBrk="0" hangingPunct="1">
      <a:defRPr sz="9200" kern="1200">
        <a:solidFill>
          <a:schemeClr val="tx1"/>
        </a:solidFill>
        <a:latin typeface="+mn-lt"/>
        <a:ea typeface="+mn-ea"/>
        <a:cs typeface="+mn-cs"/>
      </a:defRPr>
    </a:lvl7pPr>
    <a:lvl8pPr marL="16386048" algn="l" defTabSz="4681728" rtl="0" eaLnBrk="1" latinLnBrk="0" hangingPunct="1">
      <a:defRPr sz="9200" kern="1200">
        <a:solidFill>
          <a:schemeClr val="tx1"/>
        </a:solidFill>
        <a:latin typeface="+mn-lt"/>
        <a:ea typeface="+mn-ea"/>
        <a:cs typeface="+mn-cs"/>
      </a:defRPr>
    </a:lvl8pPr>
    <a:lvl9pPr marL="18726913" algn="l" defTabSz="4681728" rtl="0" eaLnBrk="1" latinLnBrk="0" hangingPunct="1">
      <a:defRPr sz="92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0368" userDrawn="1">
          <p15:clr>
            <a:srgbClr val="A4A3A4"/>
          </p15:clr>
        </p15:guide>
        <p15:guide id="2" pos="13824"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645"/>
    <p:restoredTop sz="94638"/>
  </p:normalViewPr>
  <p:slideViewPr>
    <p:cSldViewPr>
      <p:cViewPr>
        <p:scale>
          <a:sx n="22" d="100"/>
          <a:sy n="22" d="100"/>
        </p:scale>
        <p:origin x="2224" y="672"/>
      </p:cViewPr>
      <p:guideLst>
        <p:guide orient="horz" pos="10368"/>
        <p:guide pos="13824"/>
      </p:guideLst>
    </p:cSldViewPr>
  </p:slideViewPr>
  <p:notesTextViewPr>
    <p:cViewPr>
      <p:scale>
        <a:sx n="1" d="1"/>
        <a:sy n="1" d="1"/>
      </p:scale>
      <p:origin x="0" y="0"/>
    </p:cViewPr>
  </p:notesTextViewPr>
  <p:notesViewPr>
    <p:cSldViewPr>
      <p:cViewPr>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5.fntdata"/><Relationship Id="rId13" Type="http://schemas.openxmlformats.org/officeDocument/2006/relationships/tags" Target="tags/tag1.xml"/><Relationship Id="rId3" Type="http://schemas.openxmlformats.org/officeDocument/2006/relationships/notesMaster" Target="notesMasters/notesMaster1.xml"/><Relationship Id="rId7" Type="http://schemas.openxmlformats.org/officeDocument/2006/relationships/font" Target="fonts/font4.fntdata"/><Relationship Id="rId12" Type="http://schemas.openxmlformats.org/officeDocument/2006/relationships/font" Target="fonts/font9.fntdata"/><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font" Target="fonts/font3.fntdata"/><Relationship Id="rId11" Type="http://schemas.openxmlformats.org/officeDocument/2006/relationships/font" Target="fonts/font8.fntdata"/><Relationship Id="rId5" Type="http://schemas.openxmlformats.org/officeDocument/2006/relationships/font" Target="fonts/font2.fntdata"/><Relationship Id="rId15" Type="http://schemas.openxmlformats.org/officeDocument/2006/relationships/viewProps" Target="viewProps.xml"/><Relationship Id="rId10" Type="http://schemas.openxmlformats.org/officeDocument/2006/relationships/font" Target="fonts/font7.fntdata"/><Relationship Id="rId4" Type="http://schemas.openxmlformats.org/officeDocument/2006/relationships/font" Target="fonts/font1.fntdata"/><Relationship Id="rId9" Type="http://schemas.openxmlformats.org/officeDocument/2006/relationships/font" Target="fonts/font6.fntdata"/><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2C7FAC8-84B1-42FD-8D12-B3EFCEFF6C06}" type="datetimeFigureOut">
              <a:rPr lang="en-US" smtClean="0"/>
              <a:t>12/3/24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13FBA2C-AFB3-486F-B4F5-004FBC2CA11C}" type="slidenum">
              <a:rPr lang="en-US" smtClean="0"/>
              <a:t>‹#›</a:t>
            </a:fld>
            <a:endParaRPr lang="en-US"/>
          </a:p>
        </p:txBody>
      </p:sp>
    </p:spTree>
    <p:extLst>
      <p:ext uri="{BB962C8B-B14F-4D97-AF65-F5344CB8AC3E}">
        <p14:creationId xmlns:p14="http://schemas.microsoft.com/office/powerpoint/2010/main" val="2166161538"/>
      </p:ext>
    </p:extLst>
  </p:cSld>
  <p:clrMap bg1="lt1" tx1="dk1" bg2="lt2" tx2="dk2" accent1="accent1" accent2="accent2" accent3="accent3" accent4="accent4" accent5="accent5" accent6="accent6" hlink="hlink" folHlink="folHlink"/>
  <p:notesStyle>
    <a:lvl1pPr marL="0" algn="l" defTabSz="4681728" rtl="0" eaLnBrk="1" latinLnBrk="0" hangingPunct="1">
      <a:defRPr sz="6100" kern="1200">
        <a:solidFill>
          <a:schemeClr val="tx1"/>
        </a:solidFill>
        <a:latin typeface="+mn-lt"/>
        <a:ea typeface="+mn-ea"/>
        <a:cs typeface="+mn-cs"/>
      </a:defRPr>
    </a:lvl1pPr>
    <a:lvl2pPr marL="2340864" algn="l" defTabSz="4681728" rtl="0" eaLnBrk="1" latinLnBrk="0" hangingPunct="1">
      <a:defRPr sz="6100" kern="1200">
        <a:solidFill>
          <a:schemeClr val="tx1"/>
        </a:solidFill>
        <a:latin typeface="+mn-lt"/>
        <a:ea typeface="+mn-ea"/>
        <a:cs typeface="+mn-cs"/>
      </a:defRPr>
    </a:lvl2pPr>
    <a:lvl3pPr marL="4681728" algn="l" defTabSz="4681728" rtl="0" eaLnBrk="1" latinLnBrk="0" hangingPunct="1">
      <a:defRPr sz="6100" kern="1200">
        <a:solidFill>
          <a:schemeClr val="tx1"/>
        </a:solidFill>
        <a:latin typeface="+mn-lt"/>
        <a:ea typeface="+mn-ea"/>
        <a:cs typeface="+mn-cs"/>
      </a:defRPr>
    </a:lvl3pPr>
    <a:lvl4pPr marL="7022592" algn="l" defTabSz="4681728" rtl="0" eaLnBrk="1" latinLnBrk="0" hangingPunct="1">
      <a:defRPr sz="6100" kern="1200">
        <a:solidFill>
          <a:schemeClr val="tx1"/>
        </a:solidFill>
        <a:latin typeface="+mn-lt"/>
        <a:ea typeface="+mn-ea"/>
        <a:cs typeface="+mn-cs"/>
      </a:defRPr>
    </a:lvl4pPr>
    <a:lvl5pPr marL="9363456" algn="l" defTabSz="4681728" rtl="0" eaLnBrk="1" latinLnBrk="0" hangingPunct="1">
      <a:defRPr sz="6100" kern="1200">
        <a:solidFill>
          <a:schemeClr val="tx1"/>
        </a:solidFill>
        <a:latin typeface="+mn-lt"/>
        <a:ea typeface="+mn-ea"/>
        <a:cs typeface="+mn-cs"/>
      </a:defRPr>
    </a:lvl5pPr>
    <a:lvl6pPr marL="11704320" algn="l" defTabSz="4681728" rtl="0" eaLnBrk="1" latinLnBrk="0" hangingPunct="1">
      <a:defRPr sz="6100" kern="1200">
        <a:solidFill>
          <a:schemeClr val="tx1"/>
        </a:solidFill>
        <a:latin typeface="+mn-lt"/>
        <a:ea typeface="+mn-ea"/>
        <a:cs typeface="+mn-cs"/>
      </a:defRPr>
    </a:lvl6pPr>
    <a:lvl7pPr marL="14045185" algn="l" defTabSz="4681728" rtl="0" eaLnBrk="1" latinLnBrk="0" hangingPunct="1">
      <a:defRPr sz="6100" kern="1200">
        <a:solidFill>
          <a:schemeClr val="tx1"/>
        </a:solidFill>
        <a:latin typeface="+mn-lt"/>
        <a:ea typeface="+mn-ea"/>
        <a:cs typeface="+mn-cs"/>
      </a:defRPr>
    </a:lvl7pPr>
    <a:lvl8pPr marL="16386048" algn="l" defTabSz="4681728" rtl="0" eaLnBrk="1" latinLnBrk="0" hangingPunct="1">
      <a:defRPr sz="6100" kern="1200">
        <a:solidFill>
          <a:schemeClr val="tx1"/>
        </a:solidFill>
        <a:latin typeface="+mn-lt"/>
        <a:ea typeface="+mn-ea"/>
        <a:cs typeface="+mn-cs"/>
      </a:defRPr>
    </a:lvl8pPr>
    <a:lvl9pPr marL="18726913" algn="l" defTabSz="4681728" rtl="0" eaLnBrk="1" latinLnBrk="0" hangingPunct="1">
      <a:defRPr sz="61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13FBA2C-AFB3-486F-B4F5-004FBC2CA11C}" type="slidenum">
              <a:rPr lang="en-US" smtClean="0"/>
              <a:t>1</a:t>
            </a:fld>
            <a:endParaRPr lang="en-US"/>
          </a:p>
        </p:txBody>
      </p:sp>
    </p:spTree>
    <p:extLst>
      <p:ext uri="{BB962C8B-B14F-4D97-AF65-F5344CB8AC3E}">
        <p14:creationId xmlns:p14="http://schemas.microsoft.com/office/powerpoint/2010/main" val="4792678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91840" y="10226043"/>
            <a:ext cx="37307521" cy="7056120"/>
          </a:xfrm>
        </p:spPr>
        <p:txBody>
          <a:bodyPr/>
          <a:lstStyle/>
          <a:p>
            <a:r>
              <a:rPr lang="en-US"/>
              <a:t>Click to edit Master title style</a:t>
            </a:r>
          </a:p>
        </p:txBody>
      </p:sp>
      <p:sp>
        <p:nvSpPr>
          <p:cNvPr id="3" name="Subtitle 2"/>
          <p:cNvSpPr>
            <a:spLocks noGrp="1"/>
          </p:cNvSpPr>
          <p:nvPr>
            <p:ph type="subTitle" idx="1"/>
          </p:nvPr>
        </p:nvSpPr>
        <p:spPr>
          <a:xfrm>
            <a:off x="6583680" y="18653761"/>
            <a:ext cx="30723839" cy="8412480"/>
          </a:xfrm>
        </p:spPr>
        <p:txBody>
          <a:bodyPr/>
          <a:lstStyle>
            <a:lvl1pPr marL="0" indent="0" algn="ctr">
              <a:buNone/>
              <a:defRPr>
                <a:solidFill>
                  <a:schemeClr val="tx1">
                    <a:tint val="75000"/>
                  </a:schemeClr>
                </a:solidFill>
              </a:defRPr>
            </a:lvl1pPr>
            <a:lvl2pPr marL="2507948" indent="0" algn="ctr">
              <a:buNone/>
              <a:defRPr>
                <a:solidFill>
                  <a:schemeClr val="tx1">
                    <a:tint val="75000"/>
                  </a:schemeClr>
                </a:solidFill>
              </a:defRPr>
            </a:lvl2pPr>
            <a:lvl3pPr marL="5015896" indent="0" algn="ctr">
              <a:buNone/>
              <a:defRPr>
                <a:solidFill>
                  <a:schemeClr val="tx1">
                    <a:tint val="75000"/>
                  </a:schemeClr>
                </a:solidFill>
              </a:defRPr>
            </a:lvl3pPr>
            <a:lvl4pPr marL="7523844" indent="0" algn="ctr">
              <a:buNone/>
              <a:defRPr>
                <a:solidFill>
                  <a:schemeClr val="tx1">
                    <a:tint val="75000"/>
                  </a:schemeClr>
                </a:solidFill>
              </a:defRPr>
            </a:lvl4pPr>
            <a:lvl5pPr marL="10031791" indent="0" algn="ctr">
              <a:buNone/>
              <a:defRPr>
                <a:solidFill>
                  <a:schemeClr val="tx1">
                    <a:tint val="75000"/>
                  </a:schemeClr>
                </a:solidFill>
              </a:defRPr>
            </a:lvl5pPr>
            <a:lvl6pPr marL="12539741" indent="0" algn="ctr">
              <a:buNone/>
              <a:defRPr>
                <a:solidFill>
                  <a:schemeClr val="tx1">
                    <a:tint val="75000"/>
                  </a:schemeClr>
                </a:solidFill>
              </a:defRPr>
            </a:lvl6pPr>
            <a:lvl7pPr marL="15047688" indent="0" algn="ctr">
              <a:buNone/>
              <a:defRPr>
                <a:solidFill>
                  <a:schemeClr val="tx1">
                    <a:tint val="75000"/>
                  </a:schemeClr>
                </a:solidFill>
              </a:defRPr>
            </a:lvl7pPr>
            <a:lvl8pPr marL="17555635" indent="0" algn="ctr">
              <a:buNone/>
              <a:defRPr>
                <a:solidFill>
                  <a:schemeClr val="tx1">
                    <a:tint val="75000"/>
                  </a:schemeClr>
                </a:solidFill>
              </a:defRPr>
            </a:lvl8pPr>
            <a:lvl9pPr marL="20063583"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6BBEEB5E-FACB-4280-8722-AA5C3AB4157E}" type="datetimeFigureOut">
              <a:rPr lang="en-US" smtClean="0"/>
              <a:t>12/3/24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9AA1FD6-FC52-4ED5-A8CB-0DF551B71C7B}" type="slidenum">
              <a:rPr lang="en-US" smtClean="0"/>
              <a:t>‹#›</a:t>
            </a:fld>
            <a:endParaRPr lang="en-US"/>
          </a:p>
        </p:txBody>
      </p:sp>
    </p:spTree>
    <p:extLst>
      <p:ext uri="{BB962C8B-B14F-4D97-AF65-F5344CB8AC3E}">
        <p14:creationId xmlns:p14="http://schemas.microsoft.com/office/powerpoint/2010/main" val="2386640915"/>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BBEEB5E-FACB-4280-8722-AA5C3AB4157E}" type="datetimeFigureOut">
              <a:rPr lang="en-US" smtClean="0"/>
              <a:t>12/3/24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9AA1FD6-FC52-4ED5-A8CB-0DF551B71C7B}" type="slidenum">
              <a:rPr lang="en-US" smtClean="0"/>
              <a:t>‹#›</a:t>
            </a:fld>
            <a:endParaRPr lang="en-US"/>
          </a:p>
        </p:txBody>
      </p:sp>
    </p:spTree>
    <p:extLst>
      <p:ext uri="{BB962C8B-B14F-4D97-AF65-F5344CB8AC3E}">
        <p14:creationId xmlns:p14="http://schemas.microsoft.com/office/powerpoint/2010/main" val="2481525940"/>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78201315" y="5905507"/>
            <a:ext cx="55298342" cy="12583668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2291067" y="5905507"/>
            <a:ext cx="165178742" cy="12583668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BBEEB5E-FACB-4280-8722-AA5C3AB4157E}" type="datetimeFigureOut">
              <a:rPr lang="en-US" smtClean="0"/>
              <a:t>12/3/24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9AA1FD6-FC52-4ED5-A8CB-0DF551B71C7B}" type="slidenum">
              <a:rPr lang="en-US" smtClean="0"/>
              <a:t>‹#›</a:t>
            </a:fld>
            <a:endParaRPr lang="en-US"/>
          </a:p>
        </p:txBody>
      </p:sp>
    </p:spTree>
    <p:extLst>
      <p:ext uri="{BB962C8B-B14F-4D97-AF65-F5344CB8AC3E}">
        <p14:creationId xmlns:p14="http://schemas.microsoft.com/office/powerpoint/2010/main" val="2624628585"/>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BBEEB5E-FACB-4280-8722-AA5C3AB4157E}" type="datetimeFigureOut">
              <a:rPr lang="en-US" smtClean="0"/>
              <a:t>12/3/24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9AA1FD6-FC52-4ED5-A8CB-0DF551B71C7B}" type="slidenum">
              <a:rPr lang="en-US" smtClean="0"/>
              <a:t>‹#›</a:t>
            </a:fld>
            <a:endParaRPr lang="en-US"/>
          </a:p>
        </p:txBody>
      </p:sp>
    </p:spTree>
    <p:extLst>
      <p:ext uri="{BB962C8B-B14F-4D97-AF65-F5344CB8AC3E}">
        <p14:creationId xmlns:p14="http://schemas.microsoft.com/office/powerpoint/2010/main" val="20448121"/>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467103" y="21153121"/>
            <a:ext cx="37307521" cy="6537960"/>
          </a:xfrm>
        </p:spPr>
        <p:txBody>
          <a:bodyPr anchor="t"/>
          <a:lstStyle>
            <a:lvl1pPr algn="l">
              <a:defRPr sz="21964" b="1" cap="all"/>
            </a:lvl1pPr>
          </a:lstStyle>
          <a:p>
            <a:r>
              <a:rPr lang="en-US"/>
              <a:t>Click to edit Master title style</a:t>
            </a:r>
          </a:p>
        </p:txBody>
      </p:sp>
      <p:sp>
        <p:nvSpPr>
          <p:cNvPr id="3" name="Text Placeholder 2"/>
          <p:cNvSpPr>
            <a:spLocks noGrp="1"/>
          </p:cNvSpPr>
          <p:nvPr>
            <p:ph type="body" idx="1"/>
          </p:nvPr>
        </p:nvSpPr>
        <p:spPr>
          <a:xfrm>
            <a:off x="3467103" y="13952226"/>
            <a:ext cx="37307521" cy="7200898"/>
          </a:xfrm>
        </p:spPr>
        <p:txBody>
          <a:bodyPr anchor="b"/>
          <a:lstStyle>
            <a:lvl1pPr marL="0" indent="0">
              <a:buNone/>
              <a:defRPr sz="10927">
                <a:solidFill>
                  <a:schemeClr val="tx1">
                    <a:tint val="75000"/>
                  </a:schemeClr>
                </a:solidFill>
              </a:defRPr>
            </a:lvl1pPr>
            <a:lvl2pPr marL="2507948" indent="0">
              <a:buNone/>
              <a:defRPr sz="9856">
                <a:solidFill>
                  <a:schemeClr val="tx1">
                    <a:tint val="75000"/>
                  </a:schemeClr>
                </a:solidFill>
              </a:defRPr>
            </a:lvl2pPr>
            <a:lvl3pPr marL="5015896" indent="0">
              <a:buNone/>
              <a:defRPr sz="8785">
                <a:solidFill>
                  <a:schemeClr val="tx1">
                    <a:tint val="75000"/>
                  </a:schemeClr>
                </a:solidFill>
              </a:defRPr>
            </a:lvl3pPr>
            <a:lvl4pPr marL="7523844" indent="0">
              <a:buNone/>
              <a:defRPr sz="7714">
                <a:solidFill>
                  <a:schemeClr val="tx1">
                    <a:tint val="75000"/>
                  </a:schemeClr>
                </a:solidFill>
              </a:defRPr>
            </a:lvl4pPr>
            <a:lvl5pPr marL="10031791" indent="0">
              <a:buNone/>
              <a:defRPr sz="7714">
                <a:solidFill>
                  <a:schemeClr val="tx1">
                    <a:tint val="75000"/>
                  </a:schemeClr>
                </a:solidFill>
              </a:defRPr>
            </a:lvl5pPr>
            <a:lvl6pPr marL="12539741" indent="0">
              <a:buNone/>
              <a:defRPr sz="7714">
                <a:solidFill>
                  <a:schemeClr val="tx1">
                    <a:tint val="75000"/>
                  </a:schemeClr>
                </a:solidFill>
              </a:defRPr>
            </a:lvl6pPr>
            <a:lvl7pPr marL="15047688" indent="0">
              <a:buNone/>
              <a:defRPr sz="7714">
                <a:solidFill>
                  <a:schemeClr val="tx1">
                    <a:tint val="75000"/>
                  </a:schemeClr>
                </a:solidFill>
              </a:defRPr>
            </a:lvl7pPr>
            <a:lvl8pPr marL="17555635" indent="0">
              <a:buNone/>
              <a:defRPr sz="7714">
                <a:solidFill>
                  <a:schemeClr val="tx1">
                    <a:tint val="75000"/>
                  </a:schemeClr>
                </a:solidFill>
              </a:defRPr>
            </a:lvl8pPr>
            <a:lvl9pPr marL="20063583" indent="0">
              <a:buNone/>
              <a:defRPr sz="7714">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BBEEB5E-FACB-4280-8722-AA5C3AB4157E}" type="datetimeFigureOut">
              <a:rPr lang="en-US" smtClean="0"/>
              <a:t>12/3/24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9AA1FD6-FC52-4ED5-A8CB-0DF551B71C7B}" type="slidenum">
              <a:rPr lang="en-US" smtClean="0"/>
              <a:t>‹#›</a:t>
            </a:fld>
            <a:endParaRPr lang="en-US"/>
          </a:p>
        </p:txBody>
      </p:sp>
    </p:spTree>
    <p:extLst>
      <p:ext uri="{BB962C8B-B14F-4D97-AF65-F5344CB8AC3E}">
        <p14:creationId xmlns:p14="http://schemas.microsoft.com/office/powerpoint/2010/main" val="886735186"/>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2291064" y="34411921"/>
            <a:ext cx="110238542" cy="97330264"/>
          </a:xfrm>
        </p:spPr>
        <p:txBody>
          <a:bodyPr/>
          <a:lstStyle>
            <a:lvl1pPr>
              <a:defRPr sz="15321"/>
            </a:lvl1pPr>
            <a:lvl2pPr>
              <a:defRPr sz="13177"/>
            </a:lvl2pPr>
            <a:lvl3pPr>
              <a:defRPr sz="10927"/>
            </a:lvl3pPr>
            <a:lvl4pPr>
              <a:defRPr sz="9856"/>
            </a:lvl4pPr>
            <a:lvl5pPr>
              <a:defRPr sz="9856"/>
            </a:lvl5pPr>
            <a:lvl6pPr>
              <a:defRPr sz="9856"/>
            </a:lvl6pPr>
            <a:lvl7pPr>
              <a:defRPr sz="9856"/>
            </a:lvl7pPr>
            <a:lvl8pPr>
              <a:defRPr sz="9856"/>
            </a:lvl8pPr>
            <a:lvl9pPr>
              <a:defRPr sz="9856"/>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123261127" y="34411921"/>
            <a:ext cx="110238542" cy="97330264"/>
          </a:xfrm>
        </p:spPr>
        <p:txBody>
          <a:bodyPr/>
          <a:lstStyle>
            <a:lvl1pPr>
              <a:defRPr sz="15321"/>
            </a:lvl1pPr>
            <a:lvl2pPr>
              <a:defRPr sz="13177"/>
            </a:lvl2pPr>
            <a:lvl3pPr>
              <a:defRPr sz="10927"/>
            </a:lvl3pPr>
            <a:lvl4pPr>
              <a:defRPr sz="9856"/>
            </a:lvl4pPr>
            <a:lvl5pPr>
              <a:defRPr sz="9856"/>
            </a:lvl5pPr>
            <a:lvl6pPr>
              <a:defRPr sz="9856"/>
            </a:lvl6pPr>
            <a:lvl7pPr>
              <a:defRPr sz="9856"/>
            </a:lvl7pPr>
            <a:lvl8pPr>
              <a:defRPr sz="9856"/>
            </a:lvl8pPr>
            <a:lvl9pPr>
              <a:defRPr sz="9856"/>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BBEEB5E-FACB-4280-8722-AA5C3AB4157E}" type="datetimeFigureOut">
              <a:rPr lang="en-US" smtClean="0"/>
              <a:t>12/3/24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9AA1FD6-FC52-4ED5-A8CB-0DF551B71C7B}" type="slidenum">
              <a:rPr lang="en-US" smtClean="0"/>
              <a:t>‹#›</a:t>
            </a:fld>
            <a:endParaRPr lang="en-US"/>
          </a:p>
        </p:txBody>
      </p:sp>
    </p:spTree>
    <p:extLst>
      <p:ext uri="{BB962C8B-B14F-4D97-AF65-F5344CB8AC3E}">
        <p14:creationId xmlns:p14="http://schemas.microsoft.com/office/powerpoint/2010/main" val="2033348523"/>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194560" y="1318263"/>
            <a:ext cx="39502079" cy="54864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2194560" y="7368542"/>
            <a:ext cx="19392903" cy="3070858"/>
          </a:xfrm>
        </p:spPr>
        <p:txBody>
          <a:bodyPr anchor="b"/>
          <a:lstStyle>
            <a:lvl1pPr marL="0" indent="0">
              <a:buNone/>
              <a:defRPr sz="13177" b="1"/>
            </a:lvl1pPr>
            <a:lvl2pPr marL="2507948" indent="0">
              <a:buNone/>
              <a:defRPr sz="10927" b="1"/>
            </a:lvl2pPr>
            <a:lvl3pPr marL="5015896" indent="0">
              <a:buNone/>
              <a:defRPr sz="9856" b="1"/>
            </a:lvl3pPr>
            <a:lvl4pPr marL="7523844" indent="0">
              <a:buNone/>
              <a:defRPr sz="8785" b="1"/>
            </a:lvl4pPr>
            <a:lvl5pPr marL="10031791" indent="0">
              <a:buNone/>
              <a:defRPr sz="8785" b="1"/>
            </a:lvl5pPr>
            <a:lvl6pPr marL="12539741" indent="0">
              <a:buNone/>
              <a:defRPr sz="8785" b="1"/>
            </a:lvl6pPr>
            <a:lvl7pPr marL="15047688" indent="0">
              <a:buNone/>
              <a:defRPr sz="8785" b="1"/>
            </a:lvl7pPr>
            <a:lvl8pPr marL="17555635" indent="0">
              <a:buNone/>
              <a:defRPr sz="8785" b="1"/>
            </a:lvl8pPr>
            <a:lvl9pPr marL="20063583" indent="0">
              <a:buNone/>
              <a:defRPr sz="8785" b="1"/>
            </a:lvl9pPr>
          </a:lstStyle>
          <a:p>
            <a:pPr lvl="0"/>
            <a:r>
              <a:rPr lang="en-US"/>
              <a:t>Click to edit Master text styles</a:t>
            </a:r>
          </a:p>
        </p:txBody>
      </p:sp>
      <p:sp>
        <p:nvSpPr>
          <p:cNvPr id="4" name="Content Placeholder 3"/>
          <p:cNvSpPr>
            <a:spLocks noGrp="1"/>
          </p:cNvSpPr>
          <p:nvPr>
            <p:ph sz="half" idx="2"/>
          </p:nvPr>
        </p:nvSpPr>
        <p:spPr>
          <a:xfrm>
            <a:off x="2194560" y="10439400"/>
            <a:ext cx="19392903" cy="18966182"/>
          </a:xfrm>
        </p:spPr>
        <p:txBody>
          <a:bodyPr/>
          <a:lstStyle>
            <a:lvl1pPr>
              <a:defRPr sz="13177"/>
            </a:lvl1pPr>
            <a:lvl2pPr>
              <a:defRPr sz="10927"/>
            </a:lvl2pPr>
            <a:lvl3pPr>
              <a:defRPr sz="9856"/>
            </a:lvl3pPr>
            <a:lvl4pPr>
              <a:defRPr sz="8785"/>
            </a:lvl4pPr>
            <a:lvl5pPr>
              <a:defRPr sz="8785"/>
            </a:lvl5pPr>
            <a:lvl6pPr>
              <a:defRPr sz="8785"/>
            </a:lvl6pPr>
            <a:lvl7pPr>
              <a:defRPr sz="8785"/>
            </a:lvl7pPr>
            <a:lvl8pPr>
              <a:defRPr sz="8785"/>
            </a:lvl8pPr>
            <a:lvl9pPr>
              <a:defRPr sz="878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22296123" y="7368542"/>
            <a:ext cx="19400520" cy="3070858"/>
          </a:xfrm>
        </p:spPr>
        <p:txBody>
          <a:bodyPr anchor="b"/>
          <a:lstStyle>
            <a:lvl1pPr marL="0" indent="0">
              <a:buNone/>
              <a:defRPr sz="13177" b="1"/>
            </a:lvl1pPr>
            <a:lvl2pPr marL="2507948" indent="0">
              <a:buNone/>
              <a:defRPr sz="10927" b="1"/>
            </a:lvl2pPr>
            <a:lvl3pPr marL="5015896" indent="0">
              <a:buNone/>
              <a:defRPr sz="9856" b="1"/>
            </a:lvl3pPr>
            <a:lvl4pPr marL="7523844" indent="0">
              <a:buNone/>
              <a:defRPr sz="8785" b="1"/>
            </a:lvl4pPr>
            <a:lvl5pPr marL="10031791" indent="0">
              <a:buNone/>
              <a:defRPr sz="8785" b="1"/>
            </a:lvl5pPr>
            <a:lvl6pPr marL="12539741" indent="0">
              <a:buNone/>
              <a:defRPr sz="8785" b="1"/>
            </a:lvl6pPr>
            <a:lvl7pPr marL="15047688" indent="0">
              <a:buNone/>
              <a:defRPr sz="8785" b="1"/>
            </a:lvl7pPr>
            <a:lvl8pPr marL="17555635" indent="0">
              <a:buNone/>
              <a:defRPr sz="8785" b="1"/>
            </a:lvl8pPr>
            <a:lvl9pPr marL="20063583" indent="0">
              <a:buNone/>
              <a:defRPr sz="8785" b="1"/>
            </a:lvl9pPr>
          </a:lstStyle>
          <a:p>
            <a:pPr lvl="0"/>
            <a:r>
              <a:rPr lang="en-US"/>
              <a:t>Click to edit Master text styles</a:t>
            </a:r>
          </a:p>
        </p:txBody>
      </p:sp>
      <p:sp>
        <p:nvSpPr>
          <p:cNvPr id="6" name="Content Placeholder 5"/>
          <p:cNvSpPr>
            <a:spLocks noGrp="1"/>
          </p:cNvSpPr>
          <p:nvPr>
            <p:ph sz="quarter" idx="4"/>
          </p:nvPr>
        </p:nvSpPr>
        <p:spPr>
          <a:xfrm>
            <a:off x="22296123" y="10439400"/>
            <a:ext cx="19400520" cy="18966182"/>
          </a:xfrm>
        </p:spPr>
        <p:txBody>
          <a:bodyPr/>
          <a:lstStyle>
            <a:lvl1pPr>
              <a:defRPr sz="13177"/>
            </a:lvl1pPr>
            <a:lvl2pPr>
              <a:defRPr sz="10927"/>
            </a:lvl2pPr>
            <a:lvl3pPr>
              <a:defRPr sz="9856"/>
            </a:lvl3pPr>
            <a:lvl4pPr>
              <a:defRPr sz="8785"/>
            </a:lvl4pPr>
            <a:lvl5pPr>
              <a:defRPr sz="8785"/>
            </a:lvl5pPr>
            <a:lvl6pPr>
              <a:defRPr sz="8785"/>
            </a:lvl6pPr>
            <a:lvl7pPr>
              <a:defRPr sz="8785"/>
            </a:lvl7pPr>
            <a:lvl8pPr>
              <a:defRPr sz="8785"/>
            </a:lvl8pPr>
            <a:lvl9pPr>
              <a:defRPr sz="878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BBEEB5E-FACB-4280-8722-AA5C3AB4157E}" type="datetimeFigureOut">
              <a:rPr lang="en-US" smtClean="0"/>
              <a:t>12/3/24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9AA1FD6-FC52-4ED5-A8CB-0DF551B71C7B}" type="slidenum">
              <a:rPr lang="en-US" smtClean="0"/>
              <a:t>‹#›</a:t>
            </a:fld>
            <a:endParaRPr lang="en-US"/>
          </a:p>
        </p:txBody>
      </p:sp>
    </p:spTree>
    <p:extLst>
      <p:ext uri="{BB962C8B-B14F-4D97-AF65-F5344CB8AC3E}">
        <p14:creationId xmlns:p14="http://schemas.microsoft.com/office/powerpoint/2010/main" val="847070113"/>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BBEEB5E-FACB-4280-8722-AA5C3AB4157E}" type="datetimeFigureOut">
              <a:rPr lang="en-US" smtClean="0"/>
              <a:t>12/3/24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9AA1FD6-FC52-4ED5-A8CB-0DF551B71C7B}" type="slidenum">
              <a:rPr lang="en-US" smtClean="0"/>
              <a:t>‹#›</a:t>
            </a:fld>
            <a:endParaRPr lang="en-US"/>
          </a:p>
        </p:txBody>
      </p:sp>
    </p:spTree>
    <p:extLst>
      <p:ext uri="{BB962C8B-B14F-4D97-AF65-F5344CB8AC3E}">
        <p14:creationId xmlns:p14="http://schemas.microsoft.com/office/powerpoint/2010/main" val="2210636338"/>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BBEEB5E-FACB-4280-8722-AA5C3AB4157E}" type="datetimeFigureOut">
              <a:rPr lang="en-US" smtClean="0"/>
              <a:t>12/3/24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9AA1FD6-FC52-4ED5-A8CB-0DF551B71C7B}" type="slidenum">
              <a:rPr lang="en-US" smtClean="0"/>
              <a:t>‹#›</a:t>
            </a:fld>
            <a:endParaRPr lang="en-US"/>
          </a:p>
        </p:txBody>
      </p:sp>
    </p:spTree>
    <p:extLst>
      <p:ext uri="{BB962C8B-B14F-4D97-AF65-F5344CB8AC3E}">
        <p14:creationId xmlns:p14="http://schemas.microsoft.com/office/powerpoint/2010/main" val="1223954017"/>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94564" y="1310640"/>
            <a:ext cx="14439903" cy="5577840"/>
          </a:xfrm>
        </p:spPr>
        <p:txBody>
          <a:bodyPr anchor="b"/>
          <a:lstStyle>
            <a:lvl1pPr algn="l">
              <a:defRPr sz="10927" b="1"/>
            </a:lvl1pPr>
          </a:lstStyle>
          <a:p>
            <a:r>
              <a:rPr lang="en-US"/>
              <a:t>Click to edit Master title style</a:t>
            </a:r>
          </a:p>
        </p:txBody>
      </p:sp>
      <p:sp>
        <p:nvSpPr>
          <p:cNvPr id="3" name="Content Placeholder 2"/>
          <p:cNvSpPr>
            <a:spLocks noGrp="1"/>
          </p:cNvSpPr>
          <p:nvPr>
            <p:ph idx="1"/>
          </p:nvPr>
        </p:nvSpPr>
        <p:spPr>
          <a:xfrm>
            <a:off x="17160239" y="1310643"/>
            <a:ext cx="24536400" cy="28094942"/>
          </a:xfrm>
        </p:spPr>
        <p:txBody>
          <a:bodyPr/>
          <a:lstStyle>
            <a:lvl1pPr>
              <a:defRPr sz="17570"/>
            </a:lvl1pPr>
            <a:lvl2pPr>
              <a:defRPr sz="15321"/>
            </a:lvl2pPr>
            <a:lvl3pPr>
              <a:defRPr sz="13177"/>
            </a:lvl3pPr>
            <a:lvl4pPr>
              <a:defRPr sz="10927"/>
            </a:lvl4pPr>
            <a:lvl5pPr>
              <a:defRPr sz="10927"/>
            </a:lvl5pPr>
            <a:lvl6pPr>
              <a:defRPr sz="10927"/>
            </a:lvl6pPr>
            <a:lvl7pPr>
              <a:defRPr sz="10927"/>
            </a:lvl7pPr>
            <a:lvl8pPr>
              <a:defRPr sz="10927"/>
            </a:lvl8pPr>
            <a:lvl9pPr>
              <a:defRPr sz="1092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2194564" y="6888484"/>
            <a:ext cx="14439903" cy="22517103"/>
          </a:xfrm>
        </p:spPr>
        <p:txBody>
          <a:bodyPr/>
          <a:lstStyle>
            <a:lvl1pPr marL="0" indent="0">
              <a:buNone/>
              <a:defRPr sz="7714"/>
            </a:lvl1pPr>
            <a:lvl2pPr marL="2507948" indent="0">
              <a:buNone/>
              <a:defRPr sz="6536"/>
            </a:lvl2pPr>
            <a:lvl3pPr marL="5015896" indent="0">
              <a:buNone/>
              <a:defRPr sz="5464"/>
            </a:lvl3pPr>
            <a:lvl4pPr marL="7523844" indent="0">
              <a:buNone/>
              <a:defRPr sz="4928"/>
            </a:lvl4pPr>
            <a:lvl5pPr marL="10031791" indent="0">
              <a:buNone/>
              <a:defRPr sz="4928"/>
            </a:lvl5pPr>
            <a:lvl6pPr marL="12539741" indent="0">
              <a:buNone/>
              <a:defRPr sz="4928"/>
            </a:lvl6pPr>
            <a:lvl7pPr marL="15047688" indent="0">
              <a:buNone/>
              <a:defRPr sz="4928"/>
            </a:lvl7pPr>
            <a:lvl8pPr marL="17555635" indent="0">
              <a:buNone/>
              <a:defRPr sz="4928"/>
            </a:lvl8pPr>
            <a:lvl9pPr marL="20063583" indent="0">
              <a:buNone/>
              <a:defRPr sz="4928"/>
            </a:lvl9pPr>
          </a:lstStyle>
          <a:p>
            <a:pPr lvl="0"/>
            <a:r>
              <a:rPr lang="en-US"/>
              <a:t>Click to edit Master text styles</a:t>
            </a:r>
          </a:p>
        </p:txBody>
      </p:sp>
      <p:sp>
        <p:nvSpPr>
          <p:cNvPr id="5" name="Date Placeholder 4"/>
          <p:cNvSpPr>
            <a:spLocks noGrp="1"/>
          </p:cNvSpPr>
          <p:nvPr>
            <p:ph type="dt" sz="half" idx="10"/>
          </p:nvPr>
        </p:nvSpPr>
        <p:spPr/>
        <p:txBody>
          <a:bodyPr/>
          <a:lstStyle/>
          <a:p>
            <a:fld id="{6BBEEB5E-FACB-4280-8722-AA5C3AB4157E}" type="datetimeFigureOut">
              <a:rPr lang="en-US" smtClean="0"/>
              <a:t>12/3/24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9AA1FD6-FC52-4ED5-A8CB-0DF551B71C7B}" type="slidenum">
              <a:rPr lang="en-US" smtClean="0"/>
              <a:t>‹#›</a:t>
            </a:fld>
            <a:endParaRPr lang="en-US"/>
          </a:p>
        </p:txBody>
      </p:sp>
    </p:spTree>
    <p:extLst>
      <p:ext uri="{BB962C8B-B14F-4D97-AF65-F5344CB8AC3E}">
        <p14:creationId xmlns:p14="http://schemas.microsoft.com/office/powerpoint/2010/main" val="1918260361"/>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02983" y="23042880"/>
            <a:ext cx="26334721" cy="2720343"/>
          </a:xfrm>
        </p:spPr>
        <p:txBody>
          <a:bodyPr anchor="b"/>
          <a:lstStyle>
            <a:lvl1pPr algn="l">
              <a:defRPr sz="10927" b="1"/>
            </a:lvl1pPr>
          </a:lstStyle>
          <a:p>
            <a:r>
              <a:rPr lang="en-US"/>
              <a:t>Click to edit Master title style</a:t>
            </a:r>
          </a:p>
        </p:txBody>
      </p:sp>
      <p:sp>
        <p:nvSpPr>
          <p:cNvPr id="3" name="Picture Placeholder 2"/>
          <p:cNvSpPr>
            <a:spLocks noGrp="1"/>
          </p:cNvSpPr>
          <p:nvPr>
            <p:ph type="pic" idx="1"/>
          </p:nvPr>
        </p:nvSpPr>
        <p:spPr>
          <a:xfrm>
            <a:off x="8602983" y="2941322"/>
            <a:ext cx="26334721" cy="19751039"/>
          </a:xfrm>
        </p:spPr>
        <p:txBody>
          <a:bodyPr/>
          <a:lstStyle>
            <a:lvl1pPr marL="0" indent="0">
              <a:buNone/>
              <a:defRPr sz="17570"/>
            </a:lvl1pPr>
            <a:lvl2pPr marL="2507948" indent="0">
              <a:buNone/>
              <a:defRPr sz="15321"/>
            </a:lvl2pPr>
            <a:lvl3pPr marL="5015896" indent="0">
              <a:buNone/>
              <a:defRPr sz="13177"/>
            </a:lvl3pPr>
            <a:lvl4pPr marL="7523844" indent="0">
              <a:buNone/>
              <a:defRPr sz="10927"/>
            </a:lvl4pPr>
            <a:lvl5pPr marL="10031791" indent="0">
              <a:buNone/>
              <a:defRPr sz="10927"/>
            </a:lvl5pPr>
            <a:lvl6pPr marL="12539741" indent="0">
              <a:buNone/>
              <a:defRPr sz="10927"/>
            </a:lvl6pPr>
            <a:lvl7pPr marL="15047688" indent="0">
              <a:buNone/>
              <a:defRPr sz="10927"/>
            </a:lvl7pPr>
            <a:lvl8pPr marL="17555635" indent="0">
              <a:buNone/>
              <a:defRPr sz="10927"/>
            </a:lvl8pPr>
            <a:lvl9pPr marL="20063583" indent="0">
              <a:buNone/>
              <a:defRPr sz="10927"/>
            </a:lvl9pPr>
          </a:lstStyle>
          <a:p>
            <a:endParaRPr lang="en-US"/>
          </a:p>
        </p:txBody>
      </p:sp>
      <p:sp>
        <p:nvSpPr>
          <p:cNvPr id="4" name="Text Placeholder 3"/>
          <p:cNvSpPr>
            <a:spLocks noGrp="1"/>
          </p:cNvSpPr>
          <p:nvPr>
            <p:ph type="body" sz="half" idx="2"/>
          </p:nvPr>
        </p:nvSpPr>
        <p:spPr>
          <a:xfrm>
            <a:off x="8602983" y="25763221"/>
            <a:ext cx="26334721" cy="3863337"/>
          </a:xfrm>
        </p:spPr>
        <p:txBody>
          <a:bodyPr/>
          <a:lstStyle>
            <a:lvl1pPr marL="0" indent="0">
              <a:buNone/>
              <a:defRPr sz="7714"/>
            </a:lvl1pPr>
            <a:lvl2pPr marL="2507948" indent="0">
              <a:buNone/>
              <a:defRPr sz="6536"/>
            </a:lvl2pPr>
            <a:lvl3pPr marL="5015896" indent="0">
              <a:buNone/>
              <a:defRPr sz="5464"/>
            </a:lvl3pPr>
            <a:lvl4pPr marL="7523844" indent="0">
              <a:buNone/>
              <a:defRPr sz="4928"/>
            </a:lvl4pPr>
            <a:lvl5pPr marL="10031791" indent="0">
              <a:buNone/>
              <a:defRPr sz="4928"/>
            </a:lvl5pPr>
            <a:lvl6pPr marL="12539741" indent="0">
              <a:buNone/>
              <a:defRPr sz="4928"/>
            </a:lvl6pPr>
            <a:lvl7pPr marL="15047688" indent="0">
              <a:buNone/>
              <a:defRPr sz="4928"/>
            </a:lvl7pPr>
            <a:lvl8pPr marL="17555635" indent="0">
              <a:buNone/>
              <a:defRPr sz="4928"/>
            </a:lvl8pPr>
            <a:lvl9pPr marL="20063583" indent="0">
              <a:buNone/>
              <a:defRPr sz="4928"/>
            </a:lvl9pPr>
          </a:lstStyle>
          <a:p>
            <a:pPr lvl="0"/>
            <a:r>
              <a:rPr lang="en-US"/>
              <a:t>Click to edit Master text styles</a:t>
            </a:r>
          </a:p>
        </p:txBody>
      </p:sp>
      <p:sp>
        <p:nvSpPr>
          <p:cNvPr id="5" name="Date Placeholder 4"/>
          <p:cNvSpPr>
            <a:spLocks noGrp="1"/>
          </p:cNvSpPr>
          <p:nvPr>
            <p:ph type="dt" sz="half" idx="10"/>
          </p:nvPr>
        </p:nvSpPr>
        <p:spPr/>
        <p:txBody>
          <a:bodyPr/>
          <a:lstStyle/>
          <a:p>
            <a:fld id="{6BBEEB5E-FACB-4280-8722-AA5C3AB4157E}" type="datetimeFigureOut">
              <a:rPr lang="en-US" smtClean="0"/>
              <a:t>12/3/24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9AA1FD6-FC52-4ED5-A8CB-0DF551B71C7B}" type="slidenum">
              <a:rPr lang="en-US" smtClean="0"/>
              <a:t>‹#›</a:t>
            </a:fld>
            <a:endParaRPr lang="en-US"/>
          </a:p>
        </p:txBody>
      </p:sp>
    </p:spTree>
    <p:extLst>
      <p:ext uri="{BB962C8B-B14F-4D97-AF65-F5344CB8AC3E}">
        <p14:creationId xmlns:p14="http://schemas.microsoft.com/office/powerpoint/2010/main" val="630495256"/>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194560" y="1318263"/>
            <a:ext cx="39502079" cy="5486400"/>
          </a:xfrm>
          <a:prstGeom prst="rect">
            <a:avLst/>
          </a:prstGeom>
        </p:spPr>
        <p:txBody>
          <a:bodyPr vert="horz" lIns="468173" tIns="234086" rIns="468173" bIns="234086" rtlCol="0" anchor="ctr">
            <a:normAutofit/>
          </a:bodyPr>
          <a:lstStyle/>
          <a:p>
            <a:r>
              <a:rPr lang="en-US"/>
              <a:t>Click to edit Master title style</a:t>
            </a:r>
          </a:p>
        </p:txBody>
      </p:sp>
      <p:sp>
        <p:nvSpPr>
          <p:cNvPr id="3" name="Text Placeholder 2"/>
          <p:cNvSpPr>
            <a:spLocks noGrp="1"/>
          </p:cNvSpPr>
          <p:nvPr>
            <p:ph type="body" idx="1"/>
          </p:nvPr>
        </p:nvSpPr>
        <p:spPr>
          <a:xfrm>
            <a:off x="2194560" y="7680965"/>
            <a:ext cx="39502079" cy="21724621"/>
          </a:xfrm>
          <a:prstGeom prst="rect">
            <a:avLst/>
          </a:prstGeom>
        </p:spPr>
        <p:txBody>
          <a:bodyPr vert="horz" lIns="468173" tIns="234086" rIns="468173" bIns="234086"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2194560" y="30510482"/>
            <a:ext cx="10241280" cy="1752600"/>
          </a:xfrm>
          <a:prstGeom prst="rect">
            <a:avLst/>
          </a:prstGeom>
        </p:spPr>
        <p:txBody>
          <a:bodyPr vert="horz" lIns="468173" tIns="234086" rIns="468173" bIns="234086" rtlCol="0" anchor="ctr"/>
          <a:lstStyle>
            <a:lvl1pPr algn="l">
              <a:defRPr sz="6536">
                <a:solidFill>
                  <a:schemeClr val="tx1">
                    <a:tint val="75000"/>
                  </a:schemeClr>
                </a:solidFill>
              </a:defRPr>
            </a:lvl1pPr>
          </a:lstStyle>
          <a:p>
            <a:fld id="{6BBEEB5E-FACB-4280-8722-AA5C3AB4157E}" type="datetimeFigureOut">
              <a:rPr lang="en-US" smtClean="0"/>
              <a:t>12/3/24</a:t>
            </a:fld>
            <a:endParaRPr lang="en-US"/>
          </a:p>
        </p:txBody>
      </p:sp>
      <p:sp>
        <p:nvSpPr>
          <p:cNvPr id="5" name="Footer Placeholder 4"/>
          <p:cNvSpPr>
            <a:spLocks noGrp="1"/>
          </p:cNvSpPr>
          <p:nvPr>
            <p:ph type="ftr" sz="quarter" idx="3"/>
          </p:nvPr>
        </p:nvSpPr>
        <p:spPr>
          <a:xfrm>
            <a:off x="14996161" y="30510482"/>
            <a:ext cx="13898880" cy="1752600"/>
          </a:xfrm>
          <a:prstGeom prst="rect">
            <a:avLst/>
          </a:prstGeom>
        </p:spPr>
        <p:txBody>
          <a:bodyPr vert="horz" lIns="468173" tIns="234086" rIns="468173" bIns="234086" rtlCol="0" anchor="ctr"/>
          <a:lstStyle>
            <a:lvl1pPr algn="ctr">
              <a:defRPr sz="6536">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1455361" y="30510482"/>
            <a:ext cx="10241280" cy="1752600"/>
          </a:xfrm>
          <a:prstGeom prst="rect">
            <a:avLst/>
          </a:prstGeom>
        </p:spPr>
        <p:txBody>
          <a:bodyPr vert="horz" lIns="468173" tIns="234086" rIns="468173" bIns="234086" rtlCol="0" anchor="ctr"/>
          <a:lstStyle>
            <a:lvl1pPr algn="r">
              <a:defRPr sz="6536">
                <a:solidFill>
                  <a:schemeClr val="tx1">
                    <a:tint val="75000"/>
                  </a:schemeClr>
                </a:solidFill>
              </a:defRPr>
            </a:lvl1pPr>
          </a:lstStyle>
          <a:p>
            <a:fld id="{89AA1FD6-FC52-4ED5-A8CB-0DF551B71C7B}" type="slidenum">
              <a:rPr lang="en-US" smtClean="0"/>
              <a:t>‹#›</a:t>
            </a:fld>
            <a:endParaRPr lang="en-US"/>
          </a:p>
        </p:txBody>
      </p:sp>
      <p:pic>
        <p:nvPicPr>
          <p:cNvPr id="7" name="New picture"/>
          <p:cNvPicPr/>
          <p:nvPr/>
        </p:nvPicPr>
        <p:blipFill>
          <a:blip r:embed="rId13"/>
          <a:stretch>
            <a:fillRect/>
          </a:stretch>
        </p:blipFill>
        <p:spPr>
          <a:xfrm rot="16200000">
            <a:off x="-11074400" y="16459200"/>
            <a:ext cx="14274800" cy="3937000"/>
          </a:xfrm>
          <a:prstGeom prst="rect">
            <a:avLst/>
          </a:prstGeom>
        </p:spPr>
      </p:pic>
      <p:pic>
        <p:nvPicPr>
          <p:cNvPr id="8" name="New picture"/>
          <p:cNvPicPr/>
          <p:nvPr/>
        </p:nvPicPr>
        <p:blipFill>
          <a:blip r:embed="rId13"/>
          <a:stretch>
            <a:fillRect/>
          </a:stretch>
        </p:blipFill>
        <p:spPr>
          <a:xfrm rot="5400000">
            <a:off x="40690800" y="16459200"/>
            <a:ext cx="14274800" cy="3937000"/>
          </a:xfrm>
          <a:prstGeom prst="rect">
            <a:avLst/>
          </a:prstGeom>
        </p:spPr>
      </p:pic>
      <p:pic>
        <p:nvPicPr>
          <p:cNvPr id="9" name="New picture"/>
          <p:cNvPicPr/>
          <p:nvPr/>
        </p:nvPicPr>
        <p:blipFill>
          <a:blip r:embed="rId14"/>
          <a:stretch>
            <a:fillRect/>
          </a:stretch>
        </p:blipFill>
        <p:spPr>
          <a:xfrm>
            <a:off x="6946900" y="33426400"/>
            <a:ext cx="29997400" cy="1447800"/>
          </a:xfrm>
          <a:prstGeom prst="rect">
            <a:avLst/>
          </a:prstGeom>
        </p:spPr>
      </p:pic>
      <p:sp>
        <p:nvSpPr>
          <p:cNvPr id="10" name="New shape"/>
          <p:cNvSpPr/>
          <p:nvPr/>
        </p:nvSpPr>
        <p:spPr>
          <a:xfrm>
            <a:off x="6946900" y="33997900"/>
            <a:ext cx="21945600" cy="127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sz="4560">
                <a:solidFill>
                  <a:srgbClr val="808080"/>
                </a:solidFill>
              </a:rPr>
              <a:t>Template ID: speculativestone  Size: 48x36</a:t>
            </a:r>
          </a:p>
        </p:txBody>
      </p:sp>
    </p:spTree>
    <p:extLst>
      <p:ext uri="{BB962C8B-B14F-4D97-AF65-F5344CB8AC3E}">
        <p14:creationId xmlns:p14="http://schemas.microsoft.com/office/powerpoint/2010/main" val="5179807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txStyles>
    <p:titleStyle>
      <a:lvl1pPr algn="ctr" defTabSz="5015896" rtl="0" eaLnBrk="1" latinLnBrk="0" hangingPunct="1">
        <a:spcBef>
          <a:spcPct val="0"/>
        </a:spcBef>
        <a:buNone/>
        <a:defRPr sz="24107" kern="1200">
          <a:solidFill>
            <a:schemeClr val="tx1"/>
          </a:solidFill>
          <a:latin typeface="+mj-lt"/>
          <a:ea typeface="+mj-ea"/>
          <a:cs typeface="+mj-cs"/>
        </a:defRPr>
      </a:lvl1pPr>
    </p:titleStyle>
    <p:bodyStyle>
      <a:lvl1pPr marL="1880961" indent="-1880961" algn="l" defTabSz="5015896" rtl="0" eaLnBrk="1" latinLnBrk="0" hangingPunct="1">
        <a:spcBef>
          <a:spcPct val="20000"/>
        </a:spcBef>
        <a:buFont typeface="Arial" pitchFamily="34" charset="0"/>
        <a:buChar char="•"/>
        <a:defRPr sz="17570" kern="1200">
          <a:solidFill>
            <a:schemeClr val="tx1"/>
          </a:solidFill>
          <a:latin typeface="+mn-lt"/>
          <a:ea typeface="+mn-ea"/>
          <a:cs typeface="+mn-cs"/>
        </a:defRPr>
      </a:lvl1pPr>
      <a:lvl2pPr marL="4075415" indent="-1567468" algn="l" defTabSz="5015896" rtl="0" eaLnBrk="1" latinLnBrk="0" hangingPunct="1">
        <a:spcBef>
          <a:spcPct val="20000"/>
        </a:spcBef>
        <a:buFont typeface="Arial" pitchFamily="34" charset="0"/>
        <a:buChar char="–"/>
        <a:defRPr sz="15321" kern="1200">
          <a:solidFill>
            <a:schemeClr val="tx1"/>
          </a:solidFill>
          <a:latin typeface="+mn-lt"/>
          <a:ea typeface="+mn-ea"/>
          <a:cs typeface="+mn-cs"/>
        </a:defRPr>
      </a:lvl2pPr>
      <a:lvl3pPr marL="6269869" indent="-1253974" algn="l" defTabSz="5015896" rtl="0" eaLnBrk="1" latinLnBrk="0" hangingPunct="1">
        <a:spcBef>
          <a:spcPct val="20000"/>
        </a:spcBef>
        <a:buFont typeface="Arial" pitchFamily="34" charset="0"/>
        <a:buChar char="•"/>
        <a:defRPr sz="13177" kern="1200">
          <a:solidFill>
            <a:schemeClr val="tx1"/>
          </a:solidFill>
          <a:latin typeface="+mn-lt"/>
          <a:ea typeface="+mn-ea"/>
          <a:cs typeface="+mn-cs"/>
        </a:defRPr>
      </a:lvl3pPr>
      <a:lvl4pPr marL="8777818" indent="-1253974" algn="l" defTabSz="5015896" rtl="0" eaLnBrk="1" latinLnBrk="0" hangingPunct="1">
        <a:spcBef>
          <a:spcPct val="20000"/>
        </a:spcBef>
        <a:buFont typeface="Arial" pitchFamily="34" charset="0"/>
        <a:buChar char="–"/>
        <a:defRPr sz="10927" kern="1200">
          <a:solidFill>
            <a:schemeClr val="tx1"/>
          </a:solidFill>
          <a:latin typeface="+mn-lt"/>
          <a:ea typeface="+mn-ea"/>
          <a:cs typeface="+mn-cs"/>
        </a:defRPr>
      </a:lvl4pPr>
      <a:lvl5pPr marL="11285765" indent="-1253974" algn="l" defTabSz="5015896" rtl="0" eaLnBrk="1" latinLnBrk="0" hangingPunct="1">
        <a:spcBef>
          <a:spcPct val="20000"/>
        </a:spcBef>
        <a:buFont typeface="Arial" pitchFamily="34" charset="0"/>
        <a:buChar char="»"/>
        <a:defRPr sz="10927" kern="1200">
          <a:solidFill>
            <a:schemeClr val="tx1"/>
          </a:solidFill>
          <a:latin typeface="+mn-lt"/>
          <a:ea typeface="+mn-ea"/>
          <a:cs typeface="+mn-cs"/>
        </a:defRPr>
      </a:lvl5pPr>
      <a:lvl6pPr marL="13793715" indent="-1253974" algn="l" defTabSz="5015896" rtl="0" eaLnBrk="1" latinLnBrk="0" hangingPunct="1">
        <a:spcBef>
          <a:spcPct val="20000"/>
        </a:spcBef>
        <a:buFont typeface="Arial" pitchFamily="34" charset="0"/>
        <a:buChar char="•"/>
        <a:defRPr sz="10927" kern="1200">
          <a:solidFill>
            <a:schemeClr val="tx1"/>
          </a:solidFill>
          <a:latin typeface="+mn-lt"/>
          <a:ea typeface="+mn-ea"/>
          <a:cs typeface="+mn-cs"/>
        </a:defRPr>
      </a:lvl6pPr>
      <a:lvl7pPr marL="16301661" indent="-1253974" algn="l" defTabSz="5015896" rtl="0" eaLnBrk="1" latinLnBrk="0" hangingPunct="1">
        <a:spcBef>
          <a:spcPct val="20000"/>
        </a:spcBef>
        <a:buFont typeface="Arial" pitchFamily="34" charset="0"/>
        <a:buChar char="•"/>
        <a:defRPr sz="10927" kern="1200">
          <a:solidFill>
            <a:schemeClr val="tx1"/>
          </a:solidFill>
          <a:latin typeface="+mn-lt"/>
          <a:ea typeface="+mn-ea"/>
          <a:cs typeface="+mn-cs"/>
        </a:defRPr>
      </a:lvl7pPr>
      <a:lvl8pPr marL="18809610" indent="-1253974" algn="l" defTabSz="5015896" rtl="0" eaLnBrk="1" latinLnBrk="0" hangingPunct="1">
        <a:spcBef>
          <a:spcPct val="20000"/>
        </a:spcBef>
        <a:buFont typeface="Arial" pitchFamily="34" charset="0"/>
        <a:buChar char="•"/>
        <a:defRPr sz="10927" kern="1200">
          <a:solidFill>
            <a:schemeClr val="tx1"/>
          </a:solidFill>
          <a:latin typeface="+mn-lt"/>
          <a:ea typeface="+mn-ea"/>
          <a:cs typeface="+mn-cs"/>
        </a:defRPr>
      </a:lvl8pPr>
      <a:lvl9pPr marL="21317558" indent="-1253974" algn="l" defTabSz="5015896" rtl="0" eaLnBrk="1" latinLnBrk="0" hangingPunct="1">
        <a:spcBef>
          <a:spcPct val="20000"/>
        </a:spcBef>
        <a:buFont typeface="Arial" pitchFamily="34" charset="0"/>
        <a:buChar char="•"/>
        <a:defRPr sz="10927" kern="1200">
          <a:solidFill>
            <a:schemeClr val="tx1"/>
          </a:solidFill>
          <a:latin typeface="+mn-lt"/>
          <a:ea typeface="+mn-ea"/>
          <a:cs typeface="+mn-cs"/>
        </a:defRPr>
      </a:lvl9pPr>
    </p:bodyStyle>
    <p:otherStyle>
      <a:defPPr>
        <a:defRPr lang="en-US"/>
      </a:defPPr>
      <a:lvl1pPr marL="0" algn="l" defTabSz="5015896" rtl="0" eaLnBrk="1" latinLnBrk="0" hangingPunct="1">
        <a:defRPr sz="9856" kern="1200">
          <a:solidFill>
            <a:schemeClr val="tx1"/>
          </a:solidFill>
          <a:latin typeface="+mn-lt"/>
          <a:ea typeface="+mn-ea"/>
          <a:cs typeface="+mn-cs"/>
        </a:defRPr>
      </a:lvl1pPr>
      <a:lvl2pPr marL="2507948" algn="l" defTabSz="5015896" rtl="0" eaLnBrk="1" latinLnBrk="0" hangingPunct="1">
        <a:defRPr sz="9856" kern="1200">
          <a:solidFill>
            <a:schemeClr val="tx1"/>
          </a:solidFill>
          <a:latin typeface="+mn-lt"/>
          <a:ea typeface="+mn-ea"/>
          <a:cs typeface="+mn-cs"/>
        </a:defRPr>
      </a:lvl2pPr>
      <a:lvl3pPr marL="5015896" algn="l" defTabSz="5015896" rtl="0" eaLnBrk="1" latinLnBrk="0" hangingPunct="1">
        <a:defRPr sz="9856" kern="1200">
          <a:solidFill>
            <a:schemeClr val="tx1"/>
          </a:solidFill>
          <a:latin typeface="+mn-lt"/>
          <a:ea typeface="+mn-ea"/>
          <a:cs typeface="+mn-cs"/>
        </a:defRPr>
      </a:lvl3pPr>
      <a:lvl4pPr marL="7523844" algn="l" defTabSz="5015896" rtl="0" eaLnBrk="1" latinLnBrk="0" hangingPunct="1">
        <a:defRPr sz="9856" kern="1200">
          <a:solidFill>
            <a:schemeClr val="tx1"/>
          </a:solidFill>
          <a:latin typeface="+mn-lt"/>
          <a:ea typeface="+mn-ea"/>
          <a:cs typeface="+mn-cs"/>
        </a:defRPr>
      </a:lvl4pPr>
      <a:lvl5pPr marL="10031791" algn="l" defTabSz="5015896" rtl="0" eaLnBrk="1" latinLnBrk="0" hangingPunct="1">
        <a:defRPr sz="9856" kern="1200">
          <a:solidFill>
            <a:schemeClr val="tx1"/>
          </a:solidFill>
          <a:latin typeface="+mn-lt"/>
          <a:ea typeface="+mn-ea"/>
          <a:cs typeface="+mn-cs"/>
        </a:defRPr>
      </a:lvl5pPr>
      <a:lvl6pPr marL="12539741" algn="l" defTabSz="5015896" rtl="0" eaLnBrk="1" latinLnBrk="0" hangingPunct="1">
        <a:defRPr sz="9856" kern="1200">
          <a:solidFill>
            <a:schemeClr val="tx1"/>
          </a:solidFill>
          <a:latin typeface="+mn-lt"/>
          <a:ea typeface="+mn-ea"/>
          <a:cs typeface="+mn-cs"/>
        </a:defRPr>
      </a:lvl6pPr>
      <a:lvl7pPr marL="15047688" algn="l" defTabSz="5015896" rtl="0" eaLnBrk="1" latinLnBrk="0" hangingPunct="1">
        <a:defRPr sz="9856" kern="1200">
          <a:solidFill>
            <a:schemeClr val="tx1"/>
          </a:solidFill>
          <a:latin typeface="+mn-lt"/>
          <a:ea typeface="+mn-ea"/>
          <a:cs typeface="+mn-cs"/>
        </a:defRPr>
      </a:lvl7pPr>
      <a:lvl8pPr marL="17555635" algn="l" defTabSz="5015896" rtl="0" eaLnBrk="1" latinLnBrk="0" hangingPunct="1">
        <a:defRPr sz="9856" kern="1200">
          <a:solidFill>
            <a:schemeClr val="tx1"/>
          </a:solidFill>
          <a:latin typeface="+mn-lt"/>
          <a:ea typeface="+mn-ea"/>
          <a:cs typeface="+mn-cs"/>
        </a:defRPr>
      </a:lvl8pPr>
      <a:lvl9pPr marL="20063583" algn="l" defTabSz="5015896" rtl="0" eaLnBrk="1" latinLnBrk="0" hangingPunct="1">
        <a:defRPr sz="9856"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pn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 y="1"/>
            <a:ext cx="1905000" cy="32918400"/>
          </a:xfrm>
          <a:prstGeom prst="rect">
            <a:avLst/>
          </a:prstGeom>
          <a:solidFill>
            <a:srgbClr val="294D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856"/>
          </a:p>
        </p:txBody>
      </p:sp>
      <p:sp>
        <p:nvSpPr>
          <p:cNvPr id="5" name="Rectangle 4"/>
          <p:cNvSpPr/>
          <p:nvPr/>
        </p:nvSpPr>
        <p:spPr>
          <a:xfrm>
            <a:off x="1881550" y="13846681"/>
            <a:ext cx="684609" cy="19071718"/>
          </a:xfrm>
          <a:prstGeom prst="rect">
            <a:avLst/>
          </a:prstGeom>
          <a:solidFill>
            <a:srgbClr val="C5C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856"/>
          </a:p>
        </p:txBody>
      </p:sp>
      <p:sp>
        <p:nvSpPr>
          <p:cNvPr id="16" name="TextBox 15"/>
          <p:cNvSpPr txBox="1"/>
          <p:nvPr/>
        </p:nvSpPr>
        <p:spPr>
          <a:xfrm>
            <a:off x="2530894" y="6445700"/>
            <a:ext cx="9144000" cy="4524315"/>
          </a:xfrm>
          <a:prstGeom prst="rect">
            <a:avLst/>
          </a:prstGeom>
          <a:noFill/>
        </p:spPr>
        <p:txBody>
          <a:bodyPr wrap="square" rtlCol="0">
            <a:spAutoFit/>
          </a:bodyPr>
          <a:lstStyle/>
          <a:p>
            <a:r>
              <a:rPr lang="en-US" sz="2400" dirty="0">
                <a:latin typeface="Montserrat Light" panose="00000400000000000000" pitchFamily="50" charset="0"/>
                <a:cs typeface="Arial" pitchFamily="34" charset="0"/>
              </a:rPr>
              <a:t>.</a:t>
            </a:r>
          </a:p>
          <a:p>
            <a:pPr marL="342900" indent="-342900">
              <a:buFont typeface="Arial" panose="020B0604020202020204" pitchFamily="34" charset="0"/>
              <a:buChar char="•"/>
            </a:pPr>
            <a:r>
              <a:rPr lang="en-US" sz="2400" b="1" dirty="0">
                <a:latin typeface="Montserrat Light" panose="00000400000000000000" pitchFamily="50" charset="0"/>
                <a:cs typeface="Arial" pitchFamily="34" charset="0"/>
              </a:rPr>
              <a:t>Arctic Ocean's sea surface height (SSH) </a:t>
            </a:r>
            <a:r>
              <a:rPr lang="en-US" sz="2400" dirty="0">
                <a:latin typeface="Montserrat Light" panose="00000400000000000000" pitchFamily="50" charset="0"/>
                <a:cs typeface="Arial" pitchFamily="34" charset="0"/>
              </a:rPr>
              <a:t>is a crucial indicator of climate change impacts</a:t>
            </a:r>
          </a:p>
          <a:p>
            <a:pPr marL="342900" indent="-342900">
              <a:buFont typeface="Arial" panose="020B0604020202020204" pitchFamily="34" charset="0"/>
              <a:buChar char="•"/>
            </a:pPr>
            <a:r>
              <a:rPr lang="en-US" sz="2400" b="1" dirty="0">
                <a:latin typeface="Montserrat Light" panose="00000400000000000000" pitchFamily="50" charset="0"/>
                <a:cs typeface="Arial" pitchFamily="34" charset="0"/>
              </a:rPr>
              <a:t>Changes in SSH reflect key processes:</a:t>
            </a:r>
            <a:r>
              <a:rPr lang="en-US" sz="2400" dirty="0">
                <a:latin typeface="Montserrat Light" panose="00000400000000000000" pitchFamily="50" charset="0"/>
                <a:cs typeface="Arial" pitchFamily="34" charset="0"/>
              </a:rPr>
              <a:t> sea ice melt, freshwater input, and ocean circulation</a:t>
            </a:r>
          </a:p>
          <a:p>
            <a:pPr marL="342900" indent="-342900">
              <a:buFont typeface="Arial" panose="020B0604020202020204" pitchFamily="34" charset="0"/>
              <a:buChar char="•"/>
            </a:pPr>
            <a:r>
              <a:rPr lang="en-US" sz="2400" b="1" dirty="0">
                <a:latin typeface="Montserrat Light" panose="00000400000000000000" pitchFamily="50" charset="0"/>
                <a:cs typeface="Arial" pitchFamily="34" charset="0"/>
              </a:rPr>
              <a:t>ICESat-2 satellite data </a:t>
            </a:r>
            <a:r>
              <a:rPr lang="en-US" sz="2400" dirty="0">
                <a:latin typeface="Montserrat Light" panose="00000400000000000000" pitchFamily="50" charset="0"/>
                <a:cs typeface="Arial" pitchFamily="34" charset="0"/>
              </a:rPr>
              <a:t>provides high-resolution SSH monthly  measurements since 2018 (70 measurements)</a:t>
            </a:r>
          </a:p>
          <a:p>
            <a:pPr marL="342900" indent="-342900">
              <a:buFont typeface="Arial" panose="020B0604020202020204" pitchFamily="34" charset="0"/>
              <a:buChar char="•"/>
            </a:pPr>
            <a:r>
              <a:rPr lang="en-US" sz="2400" b="1" dirty="0">
                <a:latin typeface="Montserrat Light" panose="00000400000000000000" pitchFamily="50" charset="0"/>
                <a:cs typeface="Arial" pitchFamily="34" charset="0"/>
              </a:rPr>
              <a:t>Machine learning and deep learning </a:t>
            </a:r>
            <a:r>
              <a:rPr lang="en-US" sz="2400" dirty="0">
                <a:latin typeface="Montserrat Light" panose="00000400000000000000" pitchFamily="50" charset="0"/>
                <a:cs typeface="Arial" pitchFamily="34" charset="0"/>
              </a:rPr>
              <a:t>approaches can help understand complex spatial-temporal patterns</a:t>
            </a:r>
          </a:p>
          <a:p>
            <a:pPr marL="342900" indent="-342900">
              <a:buFont typeface="Arial" panose="020B0604020202020204" pitchFamily="34" charset="0"/>
              <a:buChar char="•"/>
            </a:pPr>
            <a:r>
              <a:rPr lang="en-US" sz="2400" b="1" dirty="0">
                <a:latin typeface="Montserrat Light" panose="00000400000000000000" pitchFamily="50" charset="0"/>
                <a:cs typeface="Arial" pitchFamily="34" charset="0"/>
              </a:rPr>
              <a:t>Convolutional neural network (CNN) and long short-term memory (LSTM) </a:t>
            </a:r>
            <a:r>
              <a:rPr lang="en-US" sz="2400" dirty="0">
                <a:latin typeface="Montserrat Light" panose="00000400000000000000" pitchFamily="50" charset="0"/>
                <a:cs typeface="Arial" pitchFamily="34" charset="0"/>
              </a:rPr>
              <a:t>are used in this study to analyze SSH anomalies (SSHA) in the Arctic</a:t>
            </a:r>
          </a:p>
        </p:txBody>
      </p:sp>
      <p:sp>
        <p:nvSpPr>
          <p:cNvPr id="12" name="Text Placeholder 5">
            <a:extLst>
              <a:ext uri="{FF2B5EF4-FFF2-40B4-BE49-F238E27FC236}">
                <a16:creationId xmlns:a16="http://schemas.microsoft.com/office/drawing/2014/main" id="{DD6866F3-BE58-4692-9185-623520B88C81}"/>
              </a:ext>
            </a:extLst>
          </p:cNvPr>
          <p:cNvSpPr txBox="1"/>
          <p:nvPr/>
        </p:nvSpPr>
        <p:spPr>
          <a:xfrm>
            <a:off x="3522069" y="168590"/>
            <a:ext cx="39187760" cy="3147192"/>
          </a:xfrm>
          <a:prstGeom prst="rect">
            <a:avLst/>
          </a:prstGeom>
        </p:spPr>
        <p:txBody>
          <a:bodyPr lIns="0" tIns="0" rIns="0" bIns="0">
            <a:noAutofit/>
          </a:bodyPr>
          <a:lstStyle>
            <a:defPPr>
              <a:defRPr kern="1200"/>
            </a:defPPr>
            <a:lvl1pPr marL="0" marR="0" indent="0" algn="l" defTabSz="3783013" rtl="0" eaLnBrk="1" fontAlgn="auto" latinLnBrk="0" hangingPunct="1">
              <a:lnSpc>
                <a:spcPct val="100000"/>
              </a:lnSpc>
              <a:spcBef>
                <a:spcPts val="600"/>
              </a:spcBef>
              <a:spcAft>
                <a:spcPct val="0"/>
              </a:spcAft>
              <a:buClrTx/>
              <a:buSzTx/>
              <a:buFontTx/>
              <a:buNone/>
              <a:defRPr sz="6000" kern="1200" baseline="0">
                <a:solidFill>
                  <a:schemeClr val="tx2"/>
                </a:solidFill>
                <a:latin typeface="Franklin Gothic Heavy" pitchFamily="34" charset="0"/>
                <a:ea typeface="+mn-ea"/>
                <a:cs typeface="+mn-cs"/>
              </a:defRPr>
            </a:lvl1pPr>
            <a:lvl2pPr marL="1880543" indent="0" algn="l" defTabSz="3761086" rtl="0" eaLnBrk="1" latinLnBrk="0" hangingPunct="1">
              <a:spcBef>
                <a:spcPct val="20000"/>
              </a:spcBef>
              <a:buFontTx/>
              <a:buNone/>
              <a:defRPr sz="11500" kern="1200">
                <a:solidFill>
                  <a:schemeClr val="tx1"/>
                </a:solidFill>
                <a:latin typeface="+mn-lt"/>
                <a:ea typeface="+mn-ea"/>
                <a:cs typeface="+mn-cs"/>
              </a:defRPr>
            </a:lvl2pPr>
            <a:lvl3pPr marL="3761086" indent="0" algn="l" defTabSz="3761086" rtl="0" eaLnBrk="1" latinLnBrk="0" hangingPunct="1">
              <a:spcBef>
                <a:spcPct val="20000"/>
              </a:spcBef>
              <a:buFontTx/>
              <a:buNone/>
              <a:defRPr sz="9900" kern="1200">
                <a:solidFill>
                  <a:schemeClr val="tx1"/>
                </a:solidFill>
                <a:latin typeface="+mn-lt"/>
                <a:ea typeface="+mn-ea"/>
                <a:cs typeface="+mn-cs"/>
              </a:defRPr>
            </a:lvl3pPr>
            <a:lvl4pPr marL="5641629" indent="0" algn="l" defTabSz="3761086" rtl="0" eaLnBrk="1" latinLnBrk="0" hangingPunct="1">
              <a:spcBef>
                <a:spcPct val="20000"/>
              </a:spcBef>
              <a:buFontTx/>
              <a:buNone/>
              <a:defRPr sz="8200" kern="1200">
                <a:solidFill>
                  <a:schemeClr val="tx1"/>
                </a:solidFill>
                <a:latin typeface="+mn-lt"/>
                <a:ea typeface="+mn-ea"/>
                <a:cs typeface="+mn-cs"/>
              </a:defRPr>
            </a:lvl4pPr>
            <a:lvl5pPr marL="7522172" indent="0" algn="l" defTabSz="3761086" rtl="0" eaLnBrk="1" latinLnBrk="0" hangingPunct="1">
              <a:spcBef>
                <a:spcPct val="20000"/>
              </a:spcBef>
              <a:buFontTx/>
              <a:buNone/>
              <a:defRPr sz="8200" kern="1200">
                <a:solidFill>
                  <a:schemeClr val="tx1"/>
                </a:solidFill>
                <a:latin typeface="+mn-lt"/>
                <a:ea typeface="+mn-ea"/>
                <a:cs typeface="+mn-cs"/>
              </a:defRPr>
            </a:lvl5pPr>
            <a:lvl6pPr marL="10342988"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6pPr>
            <a:lvl7pPr marL="12223531"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7pPr>
            <a:lvl8pPr marL="14104074"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8pPr>
            <a:lvl9pPr marL="15984617"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9pPr>
          </a:lstStyle>
          <a:p>
            <a:pPr defTabSz="4029542">
              <a:spcBef>
                <a:spcPct val="20000"/>
              </a:spcBef>
              <a:defRPr/>
            </a:pPr>
            <a:r>
              <a:rPr lang="en-US" sz="8500" dirty="0">
                <a:solidFill>
                  <a:schemeClr val="tx1"/>
                </a:solidFill>
                <a:latin typeface="Libre Baskerville" panose="02000000000000000000" pitchFamily="2" charset="0"/>
              </a:rPr>
              <a:t>Analysis of Arctic Sea Surface Height Anomalies Using Machine Learning and Deep Learning Techniques</a:t>
            </a:r>
            <a:br>
              <a:rPr lang="en-US" sz="8500" dirty="0">
                <a:solidFill>
                  <a:schemeClr val="tx1"/>
                </a:solidFill>
                <a:latin typeface="Libre Baskerville" panose="02000000000000000000" pitchFamily="2" charset="0"/>
              </a:rPr>
            </a:br>
            <a:endParaRPr lang="en-US" sz="8500" dirty="0">
              <a:solidFill>
                <a:schemeClr val="tx1"/>
              </a:solidFill>
              <a:latin typeface="Libre Baskerville" panose="02000000000000000000" pitchFamily="2" charset="0"/>
            </a:endParaRPr>
          </a:p>
        </p:txBody>
      </p:sp>
      <p:sp>
        <p:nvSpPr>
          <p:cNvPr id="13" name="Text Placeholder 5">
            <a:extLst>
              <a:ext uri="{FF2B5EF4-FFF2-40B4-BE49-F238E27FC236}">
                <a16:creationId xmlns:a16="http://schemas.microsoft.com/office/drawing/2014/main" id="{93D5F690-2108-4FD7-A708-326C08E837B7}"/>
              </a:ext>
            </a:extLst>
          </p:cNvPr>
          <p:cNvSpPr txBox="1"/>
          <p:nvPr/>
        </p:nvSpPr>
        <p:spPr>
          <a:xfrm>
            <a:off x="3852627" y="3254286"/>
            <a:ext cx="39187760" cy="861774"/>
          </a:xfrm>
          <a:prstGeom prst="rect">
            <a:avLst/>
          </a:prstGeom>
        </p:spPr>
        <p:txBody>
          <a:bodyPr lIns="0" tIns="0" rIns="0" bIns="0">
            <a:spAutoFit/>
          </a:bodyPr>
          <a:lstStyle>
            <a:defPPr>
              <a:defRPr kern="1200"/>
            </a:defPPr>
            <a:lvl1pPr marL="0" marR="0" indent="0" algn="l" defTabSz="3761086" rtl="0" eaLnBrk="1" fontAlgn="auto" latinLnBrk="0" hangingPunct="1">
              <a:lnSpc>
                <a:spcPct val="100000"/>
              </a:lnSpc>
              <a:spcBef>
                <a:spcPct val="20000"/>
              </a:spcBef>
              <a:spcAft>
                <a:spcPct val="0"/>
              </a:spcAft>
              <a:buClrTx/>
              <a:buSzTx/>
              <a:buFont typeface="Arial" pitchFamily="34" charset="0"/>
              <a:buNone/>
              <a:defRPr sz="6000" kern="1200" baseline="0">
                <a:solidFill>
                  <a:schemeClr val="tx2"/>
                </a:solidFill>
                <a:latin typeface="Franklin Gothic Heavy" pitchFamily="34" charset="0"/>
                <a:ea typeface="+mn-ea"/>
                <a:cs typeface="+mn-cs"/>
              </a:defRPr>
            </a:lvl1pPr>
            <a:lvl2pPr marL="1880543" indent="0" algn="l" defTabSz="3761086" rtl="0" eaLnBrk="1" latinLnBrk="0" hangingPunct="1">
              <a:spcBef>
                <a:spcPct val="20000"/>
              </a:spcBef>
              <a:buFontTx/>
              <a:buNone/>
              <a:defRPr sz="11500" kern="1200">
                <a:solidFill>
                  <a:schemeClr val="tx1"/>
                </a:solidFill>
                <a:latin typeface="+mn-lt"/>
                <a:ea typeface="+mn-ea"/>
                <a:cs typeface="+mn-cs"/>
              </a:defRPr>
            </a:lvl2pPr>
            <a:lvl3pPr marL="3761086" indent="0" algn="l" defTabSz="3761086" rtl="0" eaLnBrk="1" latinLnBrk="0" hangingPunct="1">
              <a:spcBef>
                <a:spcPct val="20000"/>
              </a:spcBef>
              <a:buFontTx/>
              <a:buNone/>
              <a:defRPr sz="9900" kern="1200">
                <a:solidFill>
                  <a:schemeClr val="tx1"/>
                </a:solidFill>
                <a:latin typeface="+mn-lt"/>
                <a:ea typeface="+mn-ea"/>
                <a:cs typeface="+mn-cs"/>
              </a:defRPr>
            </a:lvl3pPr>
            <a:lvl4pPr marL="5641629" indent="0" algn="l" defTabSz="3761086" rtl="0" eaLnBrk="1" latinLnBrk="0" hangingPunct="1">
              <a:spcBef>
                <a:spcPct val="20000"/>
              </a:spcBef>
              <a:buFontTx/>
              <a:buNone/>
              <a:defRPr sz="8200" kern="1200">
                <a:solidFill>
                  <a:schemeClr val="tx1"/>
                </a:solidFill>
                <a:latin typeface="+mn-lt"/>
                <a:ea typeface="+mn-ea"/>
                <a:cs typeface="+mn-cs"/>
              </a:defRPr>
            </a:lvl4pPr>
            <a:lvl5pPr marL="7522172" indent="0" algn="l" defTabSz="3761086" rtl="0" eaLnBrk="1" latinLnBrk="0" hangingPunct="1">
              <a:spcBef>
                <a:spcPct val="20000"/>
              </a:spcBef>
              <a:buFontTx/>
              <a:buNone/>
              <a:defRPr sz="8200" kern="1200">
                <a:solidFill>
                  <a:schemeClr val="tx1"/>
                </a:solidFill>
                <a:latin typeface="+mn-lt"/>
                <a:ea typeface="+mn-ea"/>
                <a:cs typeface="+mn-cs"/>
              </a:defRPr>
            </a:lvl5pPr>
            <a:lvl6pPr marL="10342988"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6pPr>
            <a:lvl7pPr marL="12223531"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7pPr>
            <a:lvl8pPr marL="14104074"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8pPr>
            <a:lvl9pPr marL="15984617"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9pPr>
          </a:lstStyle>
          <a:p>
            <a:pPr>
              <a:defRPr/>
            </a:pPr>
            <a:r>
              <a:rPr lang="en-US" sz="5600" dirty="0">
                <a:solidFill>
                  <a:schemeClr val="tx1"/>
                </a:solidFill>
                <a:latin typeface="Montserrat Light" panose="00000400000000000000" pitchFamily="50" charset="0"/>
                <a:cs typeface="Arial" pitchFamily="34" charset="0"/>
              </a:rPr>
              <a:t>Ali Owji</a:t>
            </a:r>
          </a:p>
        </p:txBody>
      </p:sp>
      <p:sp>
        <p:nvSpPr>
          <p:cNvPr id="17" name="TextBox 16">
            <a:extLst>
              <a:ext uri="{FF2B5EF4-FFF2-40B4-BE49-F238E27FC236}">
                <a16:creationId xmlns:a16="http://schemas.microsoft.com/office/drawing/2014/main" id="{2FE27EB9-A5BF-4553-A91F-6833EA2E46C9}"/>
              </a:ext>
            </a:extLst>
          </p:cNvPr>
          <p:cNvSpPr txBox="1"/>
          <p:nvPr/>
        </p:nvSpPr>
        <p:spPr>
          <a:xfrm>
            <a:off x="12563752" y="10884586"/>
            <a:ext cx="9144000" cy="830997"/>
          </a:xfrm>
          <a:prstGeom prst="rect">
            <a:avLst/>
          </a:prstGeom>
          <a:noFill/>
        </p:spPr>
        <p:txBody>
          <a:bodyPr wrap="square" rtlCol="0">
            <a:spAutoFit/>
          </a:bodyPr>
          <a:lstStyle/>
          <a:p>
            <a:r>
              <a:rPr lang="en-US" sz="2400" b="1" dirty="0">
                <a:latin typeface="Montserrat Light" panose="00000400000000000000" pitchFamily="50" charset="0"/>
                <a:cs typeface="Arial" pitchFamily="34" charset="0"/>
              </a:rPr>
              <a:t>Figure 3: </a:t>
            </a:r>
            <a:r>
              <a:rPr lang="en-US" sz="2400" dirty="0">
                <a:latin typeface="Montserrat Light" panose="00000400000000000000" pitchFamily="50" charset="0"/>
                <a:cs typeface="Arial" pitchFamily="34" charset="0"/>
              </a:rPr>
              <a:t>Methodology pipeline showing deep learning analysis. </a:t>
            </a:r>
          </a:p>
        </p:txBody>
      </p:sp>
      <p:sp>
        <p:nvSpPr>
          <p:cNvPr id="19" name="TextBox 18">
            <a:extLst>
              <a:ext uri="{FF2B5EF4-FFF2-40B4-BE49-F238E27FC236}">
                <a16:creationId xmlns:a16="http://schemas.microsoft.com/office/drawing/2014/main" id="{E3E73F1E-CAB3-4428-904F-B8DC0CFEE87C}"/>
              </a:ext>
            </a:extLst>
          </p:cNvPr>
          <p:cNvSpPr txBox="1"/>
          <p:nvPr/>
        </p:nvSpPr>
        <p:spPr>
          <a:xfrm>
            <a:off x="3030934" y="5451318"/>
            <a:ext cx="8728132" cy="646331"/>
          </a:xfrm>
          <a:prstGeom prst="rect">
            <a:avLst/>
          </a:prstGeom>
          <a:ln>
            <a:noFill/>
          </a:ln>
          <a:effectLst>
            <a:outerShdw dist="317500" dir="10800000" algn="tl" rotWithShape="0">
              <a:srgbClr val="294D6D"/>
            </a:outerShdw>
          </a:effectLst>
        </p:spPr>
        <p:style>
          <a:lnRef idx="2">
            <a:schemeClr val="dk1"/>
          </a:lnRef>
          <a:fillRef idx="1">
            <a:schemeClr val="lt1"/>
          </a:fillRef>
          <a:effectRef idx="0">
            <a:schemeClr val="dk1"/>
          </a:effectRef>
          <a:fontRef idx="minor">
            <a:schemeClr val="dk1"/>
          </a:fontRef>
        </p:style>
        <p:txBody>
          <a:bodyPr wrap="square" lIns="182880" rtlCol="0">
            <a:spAutoFit/>
          </a:bodyPr>
          <a:lstStyle/>
          <a:p>
            <a:pPr defTabSz="4702588">
              <a:defRPr/>
            </a:pPr>
            <a:r>
              <a:rPr lang="en-US" sz="3600" dirty="0">
                <a:solidFill>
                  <a:srgbClr val="6FB747"/>
                </a:solidFill>
                <a:latin typeface="Libre Baskerville" panose="02000000000000000000" pitchFamily="2" charset="0"/>
              </a:rPr>
              <a:t>Introduction</a:t>
            </a:r>
          </a:p>
        </p:txBody>
      </p:sp>
      <p:sp>
        <p:nvSpPr>
          <p:cNvPr id="23" name="TextBox 22">
            <a:extLst>
              <a:ext uri="{FF2B5EF4-FFF2-40B4-BE49-F238E27FC236}">
                <a16:creationId xmlns:a16="http://schemas.microsoft.com/office/drawing/2014/main" id="{FCF73C52-E8E5-4F42-BD28-8256F0C1D65E}"/>
              </a:ext>
            </a:extLst>
          </p:cNvPr>
          <p:cNvSpPr txBox="1"/>
          <p:nvPr/>
        </p:nvSpPr>
        <p:spPr>
          <a:xfrm>
            <a:off x="3094394" y="21451337"/>
            <a:ext cx="8728132" cy="646331"/>
          </a:xfrm>
          <a:prstGeom prst="rect">
            <a:avLst/>
          </a:prstGeom>
          <a:ln>
            <a:noFill/>
          </a:ln>
          <a:effectLst>
            <a:outerShdw dist="317500" dir="10800000" algn="tl" rotWithShape="0">
              <a:srgbClr val="294D6D"/>
            </a:outerShdw>
          </a:effectLst>
        </p:spPr>
        <p:style>
          <a:lnRef idx="2">
            <a:schemeClr val="dk1"/>
          </a:lnRef>
          <a:fillRef idx="1">
            <a:schemeClr val="lt1"/>
          </a:fillRef>
          <a:effectRef idx="0">
            <a:schemeClr val="dk1"/>
          </a:effectRef>
          <a:fontRef idx="minor">
            <a:schemeClr val="dk1"/>
          </a:fontRef>
        </p:style>
        <p:txBody>
          <a:bodyPr wrap="square" lIns="182880" rtlCol="0">
            <a:spAutoFit/>
          </a:bodyPr>
          <a:lstStyle/>
          <a:p>
            <a:pPr defTabSz="4702588">
              <a:defRPr/>
            </a:pPr>
            <a:r>
              <a:rPr lang="en-US" sz="3600" dirty="0">
                <a:solidFill>
                  <a:srgbClr val="6FB747"/>
                </a:solidFill>
                <a:latin typeface="Libre Baskerville" panose="02000000000000000000" pitchFamily="2" charset="0"/>
              </a:rPr>
              <a:t>Initial Machine Learning </a:t>
            </a:r>
          </a:p>
        </p:txBody>
      </p:sp>
      <p:sp>
        <p:nvSpPr>
          <p:cNvPr id="24" name="TextBox 23">
            <a:extLst>
              <a:ext uri="{FF2B5EF4-FFF2-40B4-BE49-F238E27FC236}">
                <a16:creationId xmlns:a16="http://schemas.microsoft.com/office/drawing/2014/main" id="{CD858780-4102-416E-A83A-B134E40A2291}"/>
              </a:ext>
            </a:extLst>
          </p:cNvPr>
          <p:cNvSpPr txBox="1"/>
          <p:nvPr/>
        </p:nvSpPr>
        <p:spPr>
          <a:xfrm>
            <a:off x="24262244" y="5550184"/>
            <a:ext cx="8728132" cy="646331"/>
          </a:xfrm>
          <a:prstGeom prst="rect">
            <a:avLst/>
          </a:prstGeom>
          <a:ln>
            <a:noFill/>
          </a:ln>
          <a:effectLst>
            <a:outerShdw dist="317500" dir="10800000" algn="tl" rotWithShape="0">
              <a:srgbClr val="294D6D"/>
            </a:outerShdw>
          </a:effectLst>
        </p:spPr>
        <p:style>
          <a:lnRef idx="2">
            <a:schemeClr val="dk1"/>
          </a:lnRef>
          <a:fillRef idx="1">
            <a:schemeClr val="lt1"/>
          </a:fillRef>
          <a:effectRef idx="0">
            <a:schemeClr val="dk1"/>
          </a:effectRef>
          <a:fontRef idx="minor">
            <a:schemeClr val="dk1"/>
          </a:fontRef>
        </p:style>
        <p:txBody>
          <a:bodyPr wrap="square" lIns="182880" rtlCol="0">
            <a:spAutoFit/>
          </a:bodyPr>
          <a:lstStyle/>
          <a:p>
            <a:pPr defTabSz="4702588">
              <a:defRPr/>
            </a:pPr>
            <a:r>
              <a:rPr lang="en-US" sz="3600" dirty="0">
                <a:solidFill>
                  <a:srgbClr val="6FB747"/>
                </a:solidFill>
                <a:latin typeface="Libre Baskerville" panose="02000000000000000000" pitchFamily="2" charset="0"/>
              </a:rPr>
              <a:t>Temporal &amp; Seasonal Analysis</a:t>
            </a:r>
          </a:p>
        </p:txBody>
      </p:sp>
      <p:sp>
        <p:nvSpPr>
          <p:cNvPr id="27" name="TextBox 26">
            <a:extLst>
              <a:ext uri="{FF2B5EF4-FFF2-40B4-BE49-F238E27FC236}">
                <a16:creationId xmlns:a16="http://schemas.microsoft.com/office/drawing/2014/main" id="{7AD6EE76-6ABA-40F6-BC41-B86C00AB9E11}"/>
              </a:ext>
            </a:extLst>
          </p:cNvPr>
          <p:cNvSpPr txBox="1"/>
          <p:nvPr/>
        </p:nvSpPr>
        <p:spPr>
          <a:xfrm>
            <a:off x="34265242" y="5570750"/>
            <a:ext cx="8728132" cy="646331"/>
          </a:xfrm>
          <a:prstGeom prst="rect">
            <a:avLst/>
          </a:prstGeom>
          <a:ln>
            <a:noFill/>
          </a:ln>
          <a:effectLst>
            <a:outerShdw dist="317500" dir="10800000" algn="tl" rotWithShape="0">
              <a:srgbClr val="294D6D"/>
            </a:outerShdw>
          </a:effectLst>
        </p:spPr>
        <p:style>
          <a:lnRef idx="2">
            <a:schemeClr val="dk1"/>
          </a:lnRef>
          <a:fillRef idx="1">
            <a:schemeClr val="lt1"/>
          </a:fillRef>
          <a:effectRef idx="0">
            <a:schemeClr val="dk1"/>
          </a:effectRef>
          <a:fontRef idx="minor">
            <a:schemeClr val="dk1"/>
          </a:fontRef>
        </p:style>
        <p:txBody>
          <a:bodyPr wrap="square" lIns="182880" rtlCol="0">
            <a:spAutoFit/>
          </a:bodyPr>
          <a:lstStyle/>
          <a:p>
            <a:pPr defTabSz="4702588">
              <a:defRPr/>
            </a:pPr>
            <a:r>
              <a:rPr lang="en-US" sz="3600" dirty="0">
                <a:solidFill>
                  <a:srgbClr val="6FB747"/>
                </a:solidFill>
                <a:latin typeface="Libre Baskerville" panose="02000000000000000000" pitchFamily="2" charset="0"/>
              </a:rPr>
              <a:t>Conclusion</a:t>
            </a:r>
          </a:p>
        </p:txBody>
      </p:sp>
      <p:sp>
        <p:nvSpPr>
          <p:cNvPr id="28" name="TextBox 27">
            <a:extLst>
              <a:ext uri="{FF2B5EF4-FFF2-40B4-BE49-F238E27FC236}">
                <a16:creationId xmlns:a16="http://schemas.microsoft.com/office/drawing/2014/main" id="{3D6897C5-3039-4328-A139-0038374FD621}"/>
              </a:ext>
            </a:extLst>
          </p:cNvPr>
          <p:cNvSpPr txBox="1"/>
          <p:nvPr/>
        </p:nvSpPr>
        <p:spPr>
          <a:xfrm>
            <a:off x="34070670" y="30835153"/>
            <a:ext cx="8728132" cy="646331"/>
          </a:xfrm>
          <a:prstGeom prst="rect">
            <a:avLst/>
          </a:prstGeom>
          <a:ln>
            <a:noFill/>
          </a:ln>
          <a:effectLst>
            <a:outerShdw dist="317500" dir="10800000" algn="tl" rotWithShape="0">
              <a:srgbClr val="294D6D"/>
            </a:outerShdw>
          </a:effectLst>
        </p:spPr>
        <p:style>
          <a:lnRef idx="2">
            <a:schemeClr val="dk1"/>
          </a:lnRef>
          <a:fillRef idx="1">
            <a:schemeClr val="lt1"/>
          </a:fillRef>
          <a:effectRef idx="0">
            <a:schemeClr val="dk1"/>
          </a:effectRef>
          <a:fontRef idx="minor">
            <a:schemeClr val="dk1"/>
          </a:fontRef>
        </p:style>
        <p:txBody>
          <a:bodyPr wrap="square" lIns="182880" rtlCol="0">
            <a:spAutoFit/>
          </a:bodyPr>
          <a:lstStyle/>
          <a:p>
            <a:pPr defTabSz="4702588">
              <a:defRPr/>
            </a:pPr>
            <a:r>
              <a:rPr lang="en-US" sz="3600" dirty="0">
                <a:solidFill>
                  <a:srgbClr val="6FB747"/>
                </a:solidFill>
                <a:latin typeface="Libre Baskerville" panose="02000000000000000000" pitchFamily="2" charset="0"/>
              </a:rPr>
              <a:t>Code Carbon</a:t>
            </a:r>
          </a:p>
        </p:txBody>
      </p:sp>
      <p:pic>
        <p:nvPicPr>
          <p:cNvPr id="2" name="Picture 2">
            <a:extLst>
              <a:ext uri="{FF2B5EF4-FFF2-40B4-BE49-F238E27FC236}">
                <a16:creationId xmlns:a16="http://schemas.microsoft.com/office/drawing/2014/main" id="{31FAFF68-EB30-1B13-782B-5119972D5F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913070" y="1753795"/>
            <a:ext cx="3820660" cy="2971878"/>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Georgetown University Logo, symbol, meaning, history, PNG, brand">
            <a:extLst>
              <a:ext uri="{FF2B5EF4-FFF2-40B4-BE49-F238E27FC236}">
                <a16:creationId xmlns:a16="http://schemas.microsoft.com/office/drawing/2014/main" id="{236A4B8A-8315-03C7-55CB-06FFA0AA3C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446151" y="1753795"/>
            <a:ext cx="3820660" cy="297187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03EF6F24-51D3-5B04-7D72-3F5563DD7D77}"/>
              </a:ext>
            </a:extLst>
          </p:cNvPr>
          <p:cNvPicPr>
            <a:picLocks noChangeAspect="1"/>
          </p:cNvPicPr>
          <p:nvPr/>
        </p:nvPicPr>
        <p:blipFill>
          <a:blip r:embed="rId5"/>
          <a:stretch>
            <a:fillRect/>
          </a:stretch>
        </p:blipFill>
        <p:spPr>
          <a:xfrm>
            <a:off x="13114762" y="6182685"/>
            <a:ext cx="7756684" cy="4753413"/>
          </a:xfrm>
          <a:prstGeom prst="rect">
            <a:avLst/>
          </a:prstGeom>
        </p:spPr>
      </p:pic>
      <p:pic>
        <p:nvPicPr>
          <p:cNvPr id="6" name="Picture 5">
            <a:extLst>
              <a:ext uri="{FF2B5EF4-FFF2-40B4-BE49-F238E27FC236}">
                <a16:creationId xmlns:a16="http://schemas.microsoft.com/office/drawing/2014/main" id="{A4F02C7D-B102-384D-41CF-E9C769F6175F}"/>
              </a:ext>
            </a:extLst>
          </p:cNvPr>
          <p:cNvPicPr>
            <a:picLocks noChangeAspect="1"/>
          </p:cNvPicPr>
          <p:nvPr/>
        </p:nvPicPr>
        <p:blipFill>
          <a:blip r:embed="rId6"/>
          <a:stretch>
            <a:fillRect/>
          </a:stretch>
        </p:blipFill>
        <p:spPr>
          <a:xfrm>
            <a:off x="2990086" y="11540348"/>
            <a:ext cx="8570257" cy="7270923"/>
          </a:xfrm>
          <a:prstGeom prst="rect">
            <a:avLst/>
          </a:prstGeom>
        </p:spPr>
      </p:pic>
      <p:sp>
        <p:nvSpPr>
          <p:cNvPr id="7" name="TextBox 6">
            <a:extLst>
              <a:ext uri="{FF2B5EF4-FFF2-40B4-BE49-F238E27FC236}">
                <a16:creationId xmlns:a16="http://schemas.microsoft.com/office/drawing/2014/main" id="{F01BFF30-E1C0-5BD2-32CB-E7ADD39C7590}"/>
              </a:ext>
            </a:extLst>
          </p:cNvPr>
          <p:cNvSpPr txBox="1"/>
          <p:nvPr/>
        </p:nvSpPr>
        <p:spPr>
          <a:xfrm>
            <a:off x="2788471" y="18873043"/>
            <a:ext cx="9657630" cy="2308324"/>
          </a:xfrm>
          <a:prstGeom prst="rect">
            <a:avLst/>
          </a:prstGeom>
          <a:noFill/>
        </p:spPr>
        <p:txBody>
          <a:bodyPr wrap="square" rtlCol="0">
            <a:spAutoFit/>
          </a:bodyPr>
          <a:lstStyle/>
          <a:p>
            <a:r>
              <a:rPr lang="en-US" sz="2400" b="1" dirty="0">
                <a:latin typeface="Montserrat" pitchFamily="2" charset="77"/>
              </a:rPr>
              <a:t>Figure 1</a:t>
            </a:r>
            <a:r>
              <a:rPr lang="en-US" sz="2400" dirty="0">
                <a:latin typeface="Montserrat" pitchFamily="2" charset="77"/>
              </a:rPr>
              <a:t>: Spatial distribution of Sea Surface Height Anomalies (SSHA) in the Arctic Ocean for March 2020. Blue regions indicate lower sea surface heights relative to the mean, while red regions show elevated surfaces. The pattern reveals the complex interplay of ocean dynamics and ice conditions across the Arctic basin.</a:t>
            </a:r>
          </a:p>
        </p:txBody>
      </p:sp>
      <p:sp>
        <p:nvSpPr>
          <p:cNvPr id="8" name="TextBox 7">
            <a:extLst>
              <a:ext uri="{FF2B5EF4-FFF2-40B4-BE49-F238E27FC236}">
                <a16:creationId xmlns:a16="http://schemas.microsoft.com/office/drawing/2014/main" id="{8A160DEE-F975-FEB1-5010-732348577D51}"/>
              </a:ext>
            </a:extLst>
          </p:cNvPr>
          <p:cNvSpPr txBox="1"/>
          <p:nvPr/>
        </p:nvSpPr>
        <p:spPr>
          <a:xfrm>
            <a:off x="12924730" y="18347114"/>
            <a:ext cx="10641221" cy="7109639"/>
          </a:xfrm>
          <a:prstGeom prst="rect">
            <a:avLst/>
          </a:prstGeom>
          <a:noFill/>
        </p:spPr>
        <p:txBody>
          <a:bodyPr wrap="square" rtlCol="0">
            <a:spAutoFit/>
          </a:bodyPr>
          <a:lstStyle/>
          <a:p>
            <a:r>
              <a:rPr lang="en-US" sz="2400" b="1" dirty="0">
                <a:latin typeface="Montserrat" pitchFamily="2" charset="77"/>
              </a:rPr>
              <a:t>CNN Overview</a:t>
            </a:r>
          </a:p>
          <a:p>
            <a:pPr marL="457200" indent="-457200">
              <a:buFont typeface="+mj-lt"/>
              <a:buAutoNum type="arabicPeriod"/>
            </a:pPr>
            <a:r>
              <a:rPr lang="en-US" sz="2400" dirty="0">
                <a:latin typeface="Montserrat" pitchFamily="2" charset="77"/>
              </a:rPr>
              <a:t>Encoder-Decoder (U-Net style) architecture</a:t>
            </a:r>
          </a:p>
          <a:p>
            <a:pPr marL="1403604" lvl="1" indent="-342900">
              <a:buFont typeface="Arial" panose="020B0604020202020204" pitchFamily="34" charset="0"/>
              <a:buChar char="•"/>
            </a:pPr>
            <a:r>
              <a:rPr lang="en-US" sz="2400" dirty="0">
                <a:latin typeface="Montserrat" pitchFamily="2" charset="77"/>
              </a:rPr>
              <a:t>Convolutional layers: Extract low &amp; high-level spatial features</a:t>
            </a:r>
          </a:p>
          <a:p>
            <a:pPr marL="1403604" lvl="1" indent="-342900">
              <a:buFont typeface="Arial" panose="020B0604020202020204" pitchFamily="34" charset="0"/>
              <a:buChar char="•"/>
            </a:pPr>
            <a:r>
              <a:rPr lang="en-US" sz="2400" dirty="0">
                <a:latin typeface="Montserrat" pitchFamily="2" charset="77"/>
              </a:rPr>
              <a:t>Pooling layers: Reduce dimensionality while preserving key spatial features</a:t>
            </a:r>
          </a:p>
          <a:p>
            <a:pPr marL="1403604" lvl="1" indent="-342900">
              <a:buFont typeface="Arial" panose="020B0604020202020204" pitchFamily="34" charset="0"/>
              <a:buChar char="•"/>
            </a:pPr>
            <a:r>
              <a:rPr lang="en-US" sz="2400" dirty="0" err="1">
                <a:latin typeface="Montserrat" pitchFamily="2" charset="77"/>
              </a:rPr>
              <a:t>BatchNormalization</a:t>
            </a:r>
            <a:r>
              <a:rPr lang="en-US" sz="2400" dirty="0">
                <a:latin typeface="Montserrat" pitchFamily="2" charset="77"/>
              </a:rPr>
              <a:t> layers for training stability</a:t>
            </a:r>
          </a:p>
          <a:p>
            <a:pPr marL="1403604" lvl="1" indent="-342900">
              <a:buFont typeface="Arial" panose="020B0604020202020204" pitchFamily="34" charset="0"/>
              <a:buChar char="•"/>
            </a:pPr>
            <a:r>
              <a:rPr lang="en-US" sz="2400" dirty="0">
                <a:latin typeface="Montserrat" pitchFamily="2" charset="77"/>
              </a:rPr>
              <a:t>Skip connections between encoder and decoder</a:t>
            </a:r>
          </a:p>
          <a:p>
            <a:pPr marL="457200" indent="-457200">
              <a:buFont typeface="+mj-lt"/>
              <a:buAutoNum type="arabicPeriod"/>
            </a:pPr>
            <a:r>
              <a:rPr lang="en-US" sz="2400" dirty="0">
                <a:latin typeface="Montserrat" pitchFamily="2" charset="77"/>
              </a:rPr>
              <a:t>Model Hyperparameters</a:t>
            </a:r>
          </a:p>
          <a:p>
            <a:pPr marL="1408176" lvl="1" indent="-347472">
              <a:buFont typeface="Arial" panose="020B0604020202020204" pitchFamily="34" charset="0"/>
              <a:buChar char="•"/>
            </a:pPr>
            <a:r>
              <a:rPr lang="en-US" sz="2400" dirty="0">
                <a:latin typeface="Montserrat" pitchFamily="2" charset="77"/>
              </a:rPr>
              <a:t>Sequential convolutional layers (64→128→256→128→64 filters)</a:t>
            </a:r>
          </a:p>
          <a:p>
            <a:pPr marL="1408176" lvl="1" indent="-347472">
              <a:buFont typeface="Arial" panose="020B0604020202020204" pitchFamily="34" charset="0"/>
              <a:buChar char="•"/>
            </a:pPr>
            <a:r>
              <a:rPr lang="en-US" sz="2400" dirty="0">
                <a:latin typeface="Montserrat" pitchFamily="2" charset="77"/>
              </a:rPr>
              <a:t>.001 learning rate</a:t>
            </a:r>
          </a:p>
          <a:p>
            <a:pPr marL="1408176" lvl="1" indent="-347472">
              <a:buFont typeface="Arial" panose="020B0604020202020204" pitchFamily="34" charset="0"/>
              <a:buChar char="•"/>
            </a:pPr>
            <a:r>
              <a:rPr lang="en-US" sz="2400" dirty="0">
                <a:latin typeface="Montserrat" pitchFamily="2" charset="77"/>
              </a:rPr>
              <a:t>Adam optimizer</a:t>
            </a:r>
          </a:p>
          <a:p>
            <a:pPr marL="1408176" lvl="1" indent="-347472">
              <a:buFont typeface="Arial" panose="020B0604020202020204" pitchFamily="34" charset="0"/>
              <a:buChar char="•"/>
            </a:pPr>
            <a:r>
              <a:rPr lang="en-US" sz="2400" dirty="0">
                <a:latin typeface="Montserrat" pitchFamily="2" charset="77"/>
              </a:rPr>
              <a:t>Mean squared error (MSE) loss function</a:t>
            </a:r>
          </a:p>
          <a:p>
            <a:pPr marL="1408176" lvl="1" indent="-347472">
              <a:buFont typeface="Arial" panose="020B0604020202020204" pitchFamily="34" charset="0"/>
              <a:buChar char="•"/>
            </a:pPr>
            <a:r>
              <a:rPr lang="en-US" sz="2400" dirty="0">
                <a:latin typeface="Montserrat" pitchFamily="2" charset="77"/>
              </a:rPr>
              <a:t>kernel size: 3x3</a:t>
            </a:r>
          </a:p>
          <a:p>
            <a:pPr marL="1408176" lvl="1" indent="-347472">
              <a:buFont typeface="Arial" panose="020B0604020202020204" pitchFamily="34" charset="0"/>
              <a:buChar char="•"/>
            </a:pPr>
            <a:r>
              <a:rPr lang="en-US" sz="2400" dirty="0">
                <a:latin typeface="Montserrat" pitchFamily="2" charset="77"/>
              </a:rPr>
              <a:t>padding: same to preserve spatial dimensions</a:t>
            </a:r>
          </a:p>
          <a:p>
            <a:pPr marL="457200" indent="-457200">
              <a:buFont typeface="+mj-lt"/>
              <a:buAutoNum type="arabicPeriod"/>
            </a:pPr>
            <a:r>
              <a:rPr lang="en-US" sz="2400" dirty="0">
                <a:latin typeface="Montserrat" pitchFamily="2" charset="77"/>
              </a:rPr>
              <a:t>Training Hyperparameters</a:t>
            </a:r>
          </a:p>
          <a:p>
            <a:pPr marL="1408176" lvl="1" indent="-347472">
              <a:buFont typeface="Arial" panose="020B0604020202020204" pitchFamily="34" charset="0"/>
              <a:buChar char="•"/>
            </a:pPr>
            <a:r>
              <a:rPr lang="en-US" sz="2400" dirty="0">
                <a:latin typeface="Montserrat" pitchFamily="2" charset="77"/>
              </a:rPr>
              <a:t>Batch size: 32</a:t>
            </a:r>
          </a:p>
          <a:p>
            <a:pPr marL="1408176" lvl="1" indent="-347472">
              <a:buFont typeface="Arial" panose="020B0604020202020204" pitchFamily="34" charset="0"/>
              <a:buChar char="•"/>
            </a:pPr>
            <a:r>
              <a:rPr lang="en-US" sz="2400" dirty="0">
                <a:latin typeface="Montserrat" pitchFamily="2" charset="77"/>
              </a:rPr>
              <a:t>Early stopping (patience: 5 epochs) </a:t>
            </a:r>
          </a:p>
          <a:p>
            <a:pPr marL="1408176" lvl="1" indent="-347472">
              <a:buFont typeface="Arial" panose="020B0604020202020204" pitchFamily="34" charset="0"/>
              <a:buChar char="•"/>
            </a:pPr>
            <a:r>
              <a:rPr lang="en-US" sz="2400" dirty="0">
                <a:latin typeface="Montserrat" pitchFamily="2" charset="77"/>
              </a:rPr>
              <a:t>Maximum of 50 epochs</a:t>
            </a:r>
          </a:p>
        </p:txBody>
      </p:sp>
      <p:pic>
        <p:nvPicPr>
          <p:cNvPr id="10" name="Picture 9">
            <a:extLst>
              <a:ext uri="{FF2B5EF4-FFF2-40B4-BE49-F238E27FC236}">
                <a16:creationId xmlns:a16="http://schemas.microsoft.com/office/drawing/2014/main" id="{751E5F4C-68BD-4D6A-708D-3936D5C91BCB}"/>
              </a:ext>
            </a:extLst>
          </p:cNvPr>
          <p:cNvPicPr>
            <a:picLocks noChangeAspect="1"/>
          </p:cNvPicPr>
          <p:nvPr/>
        </p:nvPicPr>
        <p:blipFill>
          <a:blip r:embed="rId7"/>
          <a:stretch>
            <a:fillRect/>
          </a:stretch>
        </p:blipFill>
        <p:spPr>
          <a:xfrm>
            <a:off x="12628366" y="12093023"/>
            <a:ext cx="8746746" cy="3563711"/>
          </a:xfrm>
          <a:prstGeom prst="rect">
            <a:avLst/>
          </a:prstGeom>
        </p:spPr>
      </p:pic>
      <p:pic>
        <p:nvPicPr>
          <p:cNvPr id="11" name="Picture 10">
            <a:extLst>
              <a:ext uri="{FF2B5EF4-FFF2-40B4-BE49-F238E27FC236}">
                <a16:creationId xmlns:a16="http://schemas.microsoft.com/office/drawing/2014/main" id="{C9ADB037-8D95-F6D2-33AD-4EEC7CE1BF04}"/>
              </a:ext>
            </a:extLst>
          </p:cNvPr>
          <p:cNvPicPr>
            <a:picLocks noChangeAspect="1"/>
          </p:cNvPicPr>
          <p:nvPr/>
        </p:nvPicPr>
        <p:blipFill>
          <a:blip r:embed="rId8"/>
          <a:stretch>
            <a:fillRect/>
          </a:stretch>
        </p:blipFill>
        <p:spPr>
          <a:xfrm>
            <a:off x="23147621" y="6471012"/>
            <a:ext cx="9594266" cy="4822816"/>
          </a:xfrm>
          <a:prstGeom prst="rect">
            <a:avLst/>
          </a:prstGeom>
        </p:spPr>
      </p:pic>
      <p:pic>
        <p:nvPicPr>
          <p:cNvPr id="14" name="Picture 13">
            <a:extLst>
              <a:ext uri="{FF2B5EF4-FFF2-40B4-BE49-F238E27FC236}">
                <a16:creationId xmlns:a16="http://schemas.microsoft.com/office/drawing/2014/main" id="{B0BC34EB-5BEA-E26E-2868-E8EE14479157}"/>
              </a:ext>
            </a:extLst>
          </p:cNvPr>
          <p:cNvPicPr>
            <a:picLocks noChangeAspect="1"/>
          </p:cNvPicPr>
          <p:nvPr/>
        </p:nvPicPr>
        <p:blipFill>
          <a:blip r:embed="rId9"/>
          <a:stretch>
            <a:fillRect/>
          </a:stretch>
        </p:blipFill>
        <p:spPr>
          <a:xfrm>
            <a:off x="23138142" y="26566557"/>
            <a:ext cx="9961248" cy="3807071"/>
          </a:xfrm>
          <a:prstGeom prst="rect">
            <a:avLst/>
          </a:prstGeom>
        </p:spPr>
      </p:pic>
      <p:sp>
        <p:nvSpPr>
          <p:cNvPr id="18" name="TextBox 17">
            <a:extLst>
              <a:ext uri="{FF2B5EF4-FFF2-40B4-BE49-F238E27FC236}">
                <a16:creationId xmlns:a16="http://schemas.microsoft.com/office/drawing/2014/main" id="{26A013EC-8893-B72A-9CB4-216620BC1F85}"/>
              </a:ext>
            </a:extLst>
          </p:cNvPr>
          <p:cNvSpPr txBox="1"/>
          <p:nvPr/>
        </p:nvSpPr>
        <p:spPr>
          <a:xfrm>
            <a:off x="12803993" y="11674551"/>
            <a:ext cx="8728132" cy="646331"/>
          </a:xfrm>
          <a:prstGeom prst="rect">
            <a:avLst/>
          </a:prstGeom>
          <a:ln>
            <a:noFill/>
          </a:ln>
          <a:effectLst>
            <a:outerShdw dist="317500" dir="10800000" algn="tl" rotWithShape="0">
              <a:srgbClr val="294D6D"/>
            </a:outerShdw>
          </a:effectLst>
        </p:spPr>
        <p:style>
          <a:lnRef idx="2">
            <a:schemeClr val="dk1"/>
          </a:lnRef>
          <a:fillRef idx="1">
            <a:schemeClr val="lt1"/>
          </a:fillRef>
          <a:effectRef idx="0">
            <a:schemeClr val="dk1"/>
          </a:effectRef>
          <a:fontRef idx="minor">
            <a:schemeClr val="dk1"/>
          </a:fontRef>
        </p:style>
        <p:txBody>
          <a:bodyPr wrap="square" lIns="182880" rtlCol="0">
            <a:spAutoFit/>
          </a:bodyPr>
          <a:lstStyle/>
          <a:p>
            <a:pPr defTabSz="4702588">
              <a:defRPr/>
            </a:pPr>
            <a:r>
              <a:rPr lang="en-US" sz="3600" dirty="0">
                <a:solidFill>
                  <a:srgbClr val="6FB747"/>
                </a:solidFill>
                <a:latin typeface="Libre Baskerville" panose="02000000000000000000" pitchFamily="2" charset="0"/>
              </a:rPr>
              <a:t>Predictive Analysis</a:t>
            </a:r>
          </a:p>
        </p:txBody>
      </p:sp>
      <p:sp>
        <p:nvSpPr>
          <p:cNvPr id="20" name="TextBox 19">
            <a:extLst>
              <a:ext uri="{FF2B5EF4-FFF2-40B4-BE49-F238E27FC236}">
                <a16:creationId xmlns:a16="http://schemas.microsoft.com/office/drawing/2014/main" id="{EEDCF770-28EF-B117-F2B9-B624F8488324}"/>
              </a:ext>
            </a:extLst>
          </p:cNvPr>
          <p:cNvSpPr txBox="1"/>
          <p:nvPr/>
        </p:nvSpPr>
        <p:spPr>
          <a:xfrm>
            <a:off x="13114762" y="29965595"/>
            <a:ext cx="564284" cy="380030"/>
          </a:xfrm>
          <a:prstGeom prst="rect">
            <a:avLst/>
          </a:prstGeom>
          <a:noFill/>
        </p:spPr>
        <p:txBody>
          <a:bodyPr wrap="square" rtlCol="0">
            <a:spAutoFit/>
          </a:bodyPr>
          <a:lstStyle/>
          <a:p>
            <a:r>
              <a:rPr lang="en-US" sz="1800" b="1" dirty="0">
                <a:latin typeface="Montserrat" pitchFamily="2" charset="77"/>
              </a:rPr>
              <a:t>A</a:t>
            </a:r>
          </a:p>
        </p:txBody>
      </p:sp>
      <p:sp>
        <p:nvSpPr>
          <p:cNvPr id="22" name="TextBox 21">
            <a:extLst>
              <a:ext uri="{FF2B5EF4-FFF2-40B4-BE49-F238E27FC236}">
                <a16:creationId xmlns:a16="http://schemas.microsoft.com/office/drawing/2014/main" id="{CF923602-3A56-D26D-7A68-EADDB598C352}"/>
              </a:ext>
            </a:extLst>
          </p:cNvPr>
          <p:cNvSpPr txBox="1"/>
          <p:nvPr/>
        </p:nvSpPr>
        <p:spPr>
          <a:xfrm>
            <a:off x="16363682" y="29923164"/>
            <a:ext cx="1678610" cy="380030"/>
          </a:xfrm>
          <a:prstGeom prst="rect">
            <a:avLst/>
          </a:prstGeom>
          <a:noFill/>
        </p:spPr>
        <p:txBody>
          <a:bodyPr wrap="square" rtlCol="0">
            <a:spAutoFit/>
          </a:bodyPr>
          <a:lstStyle/>
          <a:p>
            <a:r>
              <a:rPr lang="en-US" sz="1800" b="1" dirty="0">
                <a:latin typeface="Montserrat" pitchFamily="2" charset="77"/>
              </a:rPr>
              <a:t>B</a:t>
            </a:r>
            <a:endParaRPr lang="en-US" sz="2400" b="1" dirty="0">
              <a:latin typeface="Montserrat" pitchFamily="2" charset="77"/>
            </a:endParaRPr>
          </a:p>
        </p:txBody>
      </p:sp>
      <p:sp>
        <p:nvSpPr>
          <p:cNvPr id="26" name="TextBox 25">
            <a:extLst>
              <a:ext uri="{FF2B5EF4-FFF2-40B4-BE49-F238E27FC236}">
                <a16:creationId xmlns:a16="http://schemas.microsoft.com/office/drawing/2014/main" id="{5142473F-A100-64B4-8BC3-ACE8B1685F18}"/>
              </a:ext>
            </a:extLst>
          </p:cNvPr>
          <p:cNvSpPr txBox="1"/>
          <p:nvPr/>
        </p:nvSpPr>
        <p:spPr>
          <a:xfrm>
            <a:off x="19750793" y="29886824"/>
            <a:ext cx="275135" cy="380030"/>
          </a:xfrm>
          <a:prstGeom prst="rect">
            <a:avLst/>
          </a:prstGeom>
          <a:noFill/>
        </p:spPr>
        <p:txBody>
          <a:bodyPr wrap="square" rtlCol="0">
            <a:spAutoFit/>
          </a:bodyPr>
          <a:lstStyle/>
          <a:p>
            <a:r>
              <a:rPr lang="en-US" sz="1800" b="1" dirty="0">
                <a:latin typeface="Montserrat" pitchFamily="2" charset="77"/>
              </a:rPr>
              <a:t>C</a:t>
            </a:r>
            <a:endParaRPr lang="en-US" sz="2400" b="1" dirty="0">
              <a:latin typeface="Montserrat" pitchFamily="2" charset="77"/>
            </a:endParaRPr>
          </a:p>
        </p:txBody>
      </p:sp>
      <p:sp>
        <p:nvSpPr>
          <p:cNvPr id="30" name="TextBox 29">
            <a:extLst>
              <a:ext uri="{FF2B5EF4-FFF2-40B4-BE49-F238E27FC236}">
                <a16:creationId xmlns:a16="http://schemas.microsoft.com/office/drawing/2014/main" id="{C5FF61FF-F6DA-338E-4A4F-5B2441BAC895}"/>
              </a:ext>
            </a:extLst>
          </p:cNvPr>
          <p:cNvSpPr txBox="1"/>
          <p:nvPr/>
        </p:nvSpPr>
        <p:spPr>
          <a:xfrm>
            <a:off x="12803993" y="30333016"/>
            <a:ext cx="10641221" cy="5262979"/>
          </a:xfrm>
          <a:prstGeom prst="rect">
            <a:avLst/>
          </a:prstGeom>
          <a:noFill/>
        </p:spPr>
        <p:txBody>
          <a:bodyPr wrap="square" rtlCol="0">
            <a:spAutoFit/>
          </a:bodyPr>
          <a:lstStyle/>
          <a:p>
            <a:r>
              <a:rPr lang="en-US" sz="2400" b="1" dirty="0">
                <a:latin typeface="Montserrat" pitchFamily="2" charset="77"/>
              </a:rPr>
              <a:t>Figure 5 </a:t>
            </a:r>
            <a:r>
              <a:rPr lang="en-US" sz="2400" dirty="0">
                <a:latin typeface="Montserrat" pitchFamily="2" charset="77"/>
              </a:rPr>
              <a:t>shows CNN predictions of Arctic SSHA using 14 test files (20% of the dataset). </a:t>
            </a:r>
            <a:r>
              <a:rPr lang="en-US" sz="2400" b="1" dirty="0">
                <a:latin typeface="Montserrat" pitchFamily="2" charset="77"/>
              </a:rPr>
              <a:t>5A</a:t>
            </a:r>
            <a:r>
              <a:rPr lang="en-US" sz="2400" dirty="0">
                <a:latin typeface="Montserrat" pitchFamily="2" charset="77"/>
              </a:rPr>
              <a:t> and </a:t>
            </a:r>
            <a:r>
              <a:rPr lang="en-US" sz="2400" b="1" dirty="0">
                <a:latin typeface="Montserrat" pitchFamily="2" charset="77"/>
              </a:rPr>
              <a:t>5B</a:t>
            </a:r>
            <a:r>
              <a:rPr lang="en-US" sz="2400" dirty="0">
                <a:latin typeface="Montserrat" pitchFamily="2" charset="77"/>
              </a:rPr>
              <a:t> compare actual vs predicted SSHA values in meters, while </a:t>
            </a:r>
            <a:r>
              <a:rPr lang="en-US" sz="2400" b="1" dirty="0">
                <a:latin typeface="Montserrat" pitchFamily="2" charset="77"/>
              </a:rPr>
              <a:t>5C</a:t>
            </a:r>
            <a:r>
              <a:rPr lang="en-US" sz="2400" dirty="0">
                <a:latin typeface="Montserrat" pitchFamily="2" charset="77"/>
              </a:rPr>
              <a:t> visualizes the prediction error. The mean error of 0.163m suggests the model captures broad patterns but struggles with fine-scale features, particularly in the central Arctic Ocean. Land areas are masked to focus on meaningful sea surface predictions.</a:t>
            </a:r>
          </a:p>
          <a:p>
            <a:pPr marL="3749040" lvl="2" indent="-347472">
              <a:buFont typeface="Arial" panose="020B0604020202020204" pitchFamily="34" charset="0"/>
              <a:buChar char="•"/>
            </a:pPr>
            <a:endParaRPr lang="en-US" sz="2400" dirty="0">
              <a:latin typeface="Montserrat" pitchFamily="2" charset="77"/>
            </a:endParaRPr>
          </a:p>
          <a:p>
            <a:pPr marL="3401568" lvl="3"/>
            <a:endParaRPr lang="en-US" sz="2400" dirty="0">
              <a:latin typeface="Montserrat" pitchFamily="2" charset="77"/>
            </a:endParaRPr>
          </a:p>
          <a:p>
            <a:pPr marL="1408176" lvl="1" indent="-347472">
              <a:buFont typeface="Arial" panose="020B0604020202020204" pitchFamily="34" charset="0"/>
              <a:buChar char="•"/>
            </a:pPr>
            <a:endParaRPr lang="en-US" sz="2400" dirty="0">
              <a:latin typeface="Montserrat" pitchFamily="2" charset="77"/>
            </a:endParaRPr>
          </a:p>
          <a:p>
            <a:pPr indent="-1280160">
              <a:buFont typeface="Arial" panose="020B0604020202020204" pitchFamily="34" charset="0"/>
              <a:buChar char="•"/>
            </a:pPr>
            <a:endParaRPr lang="en-US" sz="2400" dirty="0">
              <a:latin typeface="Montserrat" pitchFamily="2" charset="77"/>
            </a:endParaRPr>
          </a:p>
          <a:p>
            <a:pPr indent="-1280160">
              <a:buFont typeface="Arial" panose="020B0604020202020204" pitchFamily="34" charset="0"/>
              <a:buChar char="•"/>
            </a:pPr>
            <a:endParaRPr lang="en-US" sz="2400" dirty="0">
              <a:latin typeface="Montserrat" pitchFamily="2" charset="77"/>
            </a:endParaRPr>
          </a:p>
          <a:p>
            <a:pPr marL="1403604" lvl="1" indent="-342900">
              <a:buFont typeface="Arial" panose="020B0604020202020204" pitchFamily="34" charset="0"/>
              <a:buChar char="•"/>
            </a:pPr>
            <a:endParaRPr lang="en-US" sz="2400" dirty="0">
              <a:latin typeface="Montserrat" pitchFamily="2" charset="77"/>
            </a:endParaRPr>
          </a:p>
          <a:p>
            <a:pPr marL="342900" indent="-342900">
              <a:buFont typeface="Arial" panose="020B0604020202020204" pitchFamily="34" charset="0"/>
              <a:buChar char="•"/>
            </a:pPr>
            <a:endParaRPr lang="en-US" sz="2400" dirty="0">
              <a:latin typeface="Montserrat" pitchFamily="2" charset="77"/>
            </a:endParaRPr>
          </a:p>
        </p:txBody>
      </p:sp>
      <p:sp>
        <p:nvSpPr>
          <p:cNvPr id="35" name="TextBox 34">
            <a:extLst>
              <a:ext uri="{FF2B5EF4-FFF2-40B4-BE49-F238E27FC236}">
                <a16:creationId xmlns:a16="http://schemas.microsoft.com/office/drawing/2014/main" id="{5B3C253D-9FCD-48A7-3A0D-D2A0AA2F62F1}"/>
              </a:ext>
            </a:extLst>
          </p:cNvPr>
          <p:cNvSpPr txBox="1"/>
          <p:nvPr/>
        </p:nvSpPr>
        <p:spPr>
          <a:xfrm>
            <a:off x="33792956" y="15767735"/>
            <a:ext cx="8728132" cy="646331"/>
          </a:xfrm>
          <a:prstGeom prst="rect">
            <a:avLst/>
          </a:prstGeom>
          <a:ln>
            <a:noFill/>
          </a:ln>
          <a:effectLst>
            <a:outerShdw dist="317500" dir="10800000" algn="tl" rotWithShape="0">
              <a:srgbClr val="294D6D"/>
            </a:outerShdw>
          </a:effectLst>
        </p:spPr>
        <p:style>
          <a:lnRef idx="2">
            <a:schemeClr val="dk1"/>
          </a:lnRef>
          <a:fillRef idx="1">
            <a:schemeClr val="lt1"/>
          </a:fillRef>
          <a:effectRef idx="0">
            <a:schemeClr val="dk1"/>
          </a:effectRef>
          <a:fontRef idx="minor">
            <a:schemeClr val="dk1"/>
          </a:fontRef>
        </p:style>
        <p:txBody>
          <a:bodyPr wrap="square" lIns="182880" rtlCol="0">
            <a:spAutoFit/>
          </a:bodyPr>
          <a:lstStyle/>
          <a:p>
            <a:pPr defTabSz="4702588">
              <a:defRPr/>
            </a:pPr>
            <a:r>
              <a:rPr lang="en-US" sz="3600" dirty="0">
                <a:solidFill>
                  <a:srgbClr val="6FB747"/>
                </a:solidFill>
                <a:latin typeface="Libre Baskerville" panose="02000000000000000000" pitchFamily="2" charset="0"/>
              </a:rPr>
              <a:t>Future Directions</a:t>
            </a:r>
          </a:p>
        </p:txBody>
      </p:sp>
      <p:sp>
        <p:nvSpPr>
          <p:cNvPr id="36" name="TextBox 35">
            <a:extLst>
              <a:ext uri="{FF2B5EF4-FFF2-40B4-BE49-F238E27FC236}">
                <a16:creationId xmlns:a16="http://schemas.microsoft.com/office/drawing/2014/main" id="{D742C514-D56A-4AE3-507D-3569BF596657}"/>
              </a:ext>
            </a:extLst>
          </p:cNvPr>
          <p:cNvSpPr txBox="1"/>
          <p:nvPr/>
        </p:nvSpPr>
        <p:spPr>
          <a:xfrm>
            <a:off x="12961516" y="5550184"/>
            <a:ext cx="8728132" cy="646331"/>
          </a:xfrm>
          <a:prstGeom prst="rect">
            <a:avLst/>
          </a:prstGeom>
          <a:ln>
            <a:noFill/>
          </a:ln>
          <a:effectLst>
            <a:outerShdw dist="317500" dir="10800000" algn="tl" rotWithShape="0">
              <a:srgbClr val="294D6D"/>
            </a:outerShdw>
          </a:effectLst>
        </p:spPr>
        <p:style>
          <a:lnRef idx="2">
            <a:schemeClr val="dk1"/>
          </a:lnRef>
          <a:fillRef idx="1">
            <a:schemeClr val="lt1"/>
          </a:fillRef>
          <a:effectRef idx="0">
            <a:schemeClr val="dk1"/>
          </a:effectRef>
          <a:fontRef idx="minor">
            <a:schemeClr val="dk1"/>
          </a:fontRef>
        </p:style>
        <p:txBody>
          <a:bodyPr wrap="square" lIns="182880" rtlCol="0">
            <a:spAutoFit/>
          </a:bodyPr>
          <a:lstStyle/>
          <a:p>
            <a:pPr defTabSz="4702588">
              <a:defRPr/>
            </a:pPr>
            <a:r>
              <a:rPr lang="en-US" sz="3600" dirty="0">
                <a:solidFill>
                  <a:srgbClr val="6FB747"/>
                </a:solidFill>
                <a:latin typeface="Libre Baskerville" panose="02000000000000000000" pitchFamily="2" charset="0"/>
              </a:rPr>
              <a:t>Deep Learning Methodology</a:t>
            </a:r>
          </a:p>
        </p:txBody>
      </p:sp>
      <p:pic>
        <p:nvPicPr>
          <p:cNvPr id="37" name="Picture 36">
            <a:extLst>
              <a:ext uri="{FF2B5EF4-FFF2-40B4-BE49-F238E27FC236}">
                <a16:creationId xmlns:a16="http://schemas.microsoft.com/office/drawing/2014/main" id="{7BB029AD-9DB7-872B-41BD-1ED63248BD4C}"/>
              </a:ext>
            </a:extLst>
          </p:cNvPr>
          <p:cNvPicPr>
            <a:picLocks noChangeAspect="1"/>
          </p:cNvPicPr>
          <p:nvPr/>
        </p:nvPicPr>
        <p:blipFill>
          <a:blip r:embed="rId10"/>
          <a:stretch>
            <a:fillRect/>
          </a:stretch>
        </p:blipFill>
        <p:spPr>
          <a:xfrm>
            <a:off x="24044580" y="18853910"/>
            <a:ext cx="7772400" cy="5146730"/>
          </a:xfrm>
          <a:prstGeom prst="rect">
            <a:avLst/>
          </a:prstGeom>
        </p:spPr>
      </p:pic>
      <p:pic>
        <p:nvPicPr>
          <p:cNvPr id="39" name="Picture 38">
            <a:extLst>
              <a:ext uri="{FF2B5EF4-FFF2-40B4-BE49-F238E27FC236}">
                <a16:creationId xmlns:a16="http://schemas.microsoft.com/office/drawing/2014/main" id="{A3586C0B-525D-0CF8-8722-AA4167E2C9CC}"/>
              </a:ext>
            </a:extLst>
          </p:cNvPr>
          <p:cNvPicPr>
            <a:picLocks noChangeAspect="1"/>
          </p:cNvPicPr>
          <p:nvPr/>
        </p:nvPicPr>
        <p:blipFill>
          <a:blip r:embed="rId11"/>
          <a:stretch>
            <a:fillRect/>
          </a:stretch>
        </p:blipFill>
        <p:spPr>
          <a:xfrm>
            <a:off x="2788472" y="22516625"/>
            <a:ext cx="4173436" cy="3553344"/>
          </a:xfrm>
          <a:prstGeom prst="rect">
            <a:avLst/>
          </a:prstGeom>
        </p:spPr>
      </p:pic>
      <p:pic>
        <p:nvPicPr>
          <p:cNvPr id="1028" name="Picture 4">
            <a:extLst>
              <a:ext uri="{FF2B5EF4-FFF2-40B4-BE49-F238E27FC236}">
                <a16:creationId xmlns:a16="http://schemas.microsoft.com/office/drawing/2014/main" id="{C6D156AF-041F-FF90-BACC-183FE63C6830}"/>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970181" y="22302671"/>
            <a:ext cx="5817419" cy="3655246"/>
          </a:xfrm>
          <a:prstGeom prst="rect">
            <a:avLst/>
          </a:prstGeom>
          <a:noFill/>
          <a:extLst>
            <a:ext uri="{909E8E84-426E-40DD-AFC4-6F175D3DCCD1}">
              <a14:hiddenFill xmlns:a14="http://schemas.microsoft.com/office/drawing/2010/main">
                <a:solidFill>
                  <a:srgbClr val="FFFFFF"/>
                </a:solidFill>
              </a14:hiddenFill>
            </a:ext>
          </a:extLst>
        </p:spPr>
      </p:pic>
      <p:sp>
        <p:nvSpPr>
          <p:cNvPr id="40" name="TextBox 39">
            <a:extLst>
              <a:ext uri="{FF2B5EF4-FFF2-40B4-BE49-F238E27FC236}">
                <a16:creationId xmlns:a16="http://schemas.microsoft.com/office/drawing/2014/main" id="{A4439681-96A1-7BFD-A0A3-383C3EE81645}"/>
              </a:ext>
            </a:extLst>
          </p:cNvPr>
          <p:cNvSpPr txBox="1"/>
          <p:nvPr/>
        </p:nvSpPr>
        <p:spPr>
          <a:xfrm>
            <a:off x="2661149" y="28502674"/>
            <a:ext cx="8880312" cy="5262979"/>
          </a:xfrm>
          <a:prstGeom prst="rect">
            <a:avLst/>
          </a:prstGeom>
          <a:noFill/>
        </p:spPr>
        <p:txBody>
          <a:bodyPr wrap="square" rtlCol="0">
            <a:spAutoFit/>
          </a:bodyPr>
          <a:lstStyle/>
          <a:p>
            <a:r>
              <a:rPr lang="en-US" sz="2400" b="1" dirty="0">
                <a:latin typeface="Montserrat" pitchFamily="2" charset="77"/>
              </a:rPr>
              <a:t>K-means</a:t>
            </a:r>
          </a:p>
          <a:p>
            <a:pPr marL="342900" indent="-342900">
              <a:buFont typeface="Arial" panose="020B0604020202020204" pitchFamily="34" charset="0"/>
              <a:buChar char="•"/>
            </a:pPr>
            <a:r>
              <a:rPr lang="en-US" sz="2400" dirty="0">
                <a:latin typeface="Montserrat" pitchFamily="2" charset="77"/>
              </a:rPr>
              <a:t>K-means clustering revealed continuous rather than discrete SSHA patterns</a:t>
            </a:r>
          </a:p>
          <a:p>
            <a:pPr marL="342900" indent="-342900">
              <a:buFont typeface="Arial" panose="020B0604020202020204" pitchFamily="34" charset="0"/>
              <a:buChar char="•"/>
            </a:pPr>
            <a:r>
              <a:rPr lang="en-US" sz="2400" dirty="0">
                <a:latin typeface="Montserrat" pitchFamily="2" charset="77"/>
              </a:rPr>
              <a:t>Weak cluster separation (silhouette score: 0.1852) suggests need for density-based approaches</a:t>
            </a:r>
          </a:p>
          <a:p>
            <a:r>
              <a:rPr lang="en-US" sz="2400" b="1" dirty="0">
                <a:latin typeface="Montserrat" pitchFamily="2" charset="77"/>
              </a:rPr>
              <a:t>Random Forest</a:t>
            </a:r>
          </a:p>
          <a:p>
            <a:pPr marL="342900" indent="-342900">
              <a:buFont typeface="Arial" panose="020B0604020202020204" pitchFamily="34" charset="0"/>
              <a:buChar char="•"/>
            </a:pPr>
            <a:r>
              <a:rPr lang="en-US" sz="2400" dirty="0">
                <a:latin typeface="Montserrat" pitchFamily="2" charset="77"/>
              </a:rPr>
              <a:t>Model achieved 5cm mean absolute error but only explained 55% of variance</a:t>
            </a:r>
          </a:p>
          <a:p>
            <a:pPr marL="342900" indent="-342900">
              <a:buFont typeface="Arial" panose="020B0604020202020204" pitchFamily="34" charset="0"/>
              <a:buChar char="•"/>
            </a:pPr>
            <a:r>
              <a:rPr lang="en-US" sz="2400" dirty="0">
                <a:latin typeface="Montserrat" pitchFamily="2" charset="77"/>
              </a:rPr>
              <a:t>Geographic position (longitude, distance from pole) most influential</a:t>
            </a:r>
          </a:p>
          <a:p>
            <a:pPr marL="342900" indent="-342900">
              <a:buFont typeface="Arial" panose="020B0604020202020204" pitchFamily="34" charset="0"/>
              <a:buChar char="•"/>
            </a:pPr>
            <a:endParaRPr lang="en-US" sz="2400" dirty="0">
              <a:latin typeface="Montserrat" pitchFamily="2" charset="77"/>
            </a:endParaRPr>
          </a:p>
          <a:p>
            <a:pPr indent="-1280160">
              <a:buFont typeface="Arial" panose="020B0604020202020204" pitchFamily="34" charset="0"/>
              <a:buChar char="•"/>
            </a:pPr>
            <a:endParaRPr lang="en-US" sz="2400" dirty="0">
              <a:latin typeface="Montserrat" pitchFamily="2" charset="77"/>
            </a:endParaRPr>
          </a:p>
          <a:p>
            <a:pPr marL="1403604" lvl="1" indent="-342900">
              <a:buFont typeface="Arial" panose="020B0604020202020204" pitchFamily="34" charset="0"/>
              <a:buChar char="•"/>
            </a:pPr>
            <a:endParaRPr lang="en-US" sz="2400" dirty="0">
              <a:latin typeface="Montserrat" pitchFamily="2" charset="77"/>
            </a:endParaRPr>
          </a:p>
          <a:p>
            <a:pPr marL="342900" indent="-342900">
              <a:buFont typeface="Arial" panose="020B0604020202020204" pitchFamily="34" charset="0"/>
              <a:buChar char="•"/>
            </a:pPr>
            <a:endParaRPr lang="en-US" sz="2400" dirty="0">
              <a:latin typeface="Montserrat" pitchFamily="2" charset="77"/>
            </a:endParaRPr>
          </a:p>
        </p:txBody>
      </p:sp>
      <p:sp>
        <p:nvSpPr>
          <p:cNvPr id="41" name="TextBox 40">
            <a:extLst>
              <a:ext uri="{FF2B5EF4-FFF2-40B4-BE49-F238E27FC236}">
                <a16:creationId xmlns:a16="http://schemas.microsoft.com/office/drawing/2014/main" id="{17F676D1-EF6C-FDFD-ADE3-96A3656EEAB5}"/>
              </a:ext>
            </a:extLst>
          </p:cNvPr>
          <p:cNvSpPr txBox="1"/>
          <p:nvPr/>
        </p:nvSpPr>
        <p:spPr>
          <a:xfrm>
            <a:off x="2465268" y="26828552"/>
            <a:ext cx="10641221" cy="1938992"/>
          </a:xfrm>
          <a:prstGeom prst="rect">
            <a:avLst/>
          </a:prstGeom>
          <a:noFill/>
        </p:spPr>
        <p:txBody>
          <a:bodyPr wrap="square" rtlCol="0">
            <a:spAutoFit/>
          </a:bodyPr>
          <a:lstStyle/>
          <a:p>
            <a:r>
              <a:rPr lang="en-US" sz="2400" b="1" dirty="0">
                <a:latin typeface="Montserrat" pitchFamily="2" charset="77"/>
              </a:rPr>
              <a:t>Figure 2 </a:t>
            </a:r>
            <a:r>
              <a:rPr lang="en-US" sz="2400" dirty="0">
                <a:latin typeface="Montserrat" pitchFamily="2" charset="77"/>
              </a:rPr>
              <a:t>are the results from k-means clustering and random forest model. </a:t>
            </a:r>
            <a:r>
              <a:rPr lang="en-US" sz="2400" b="1" dirty="0">
                <a:latin typeface="Montserrat" pitchFamily="2" charset="77"/>
              </a:rPr>
              <a:t>2A </a:t>
            </a:r>
            <a:r>
              <a:rPr lang="en-US" sz="2400" dirty="0">
                <a:latin typeface="Montserrat" pitchFamily="2" charset="77"/>
              </a:rPr>
              <a:t>is an elbow plot run on 15 clusters. </a:t>
            </a:r>
            <a:r>
              <a:rPr lang="en-US" sz="2400" b="1" dirty="0">
                <a:latin typeface="Montserrat" pitchFamily="2" charset="77"/>
              </a:rPr>
              <a:t>2B </a:t>
            </a:r>
            <a:r>
              <a:rPr lang="en-US" sz="2400" dirty="0">
                <a:latin typeface="Montserrat" pitchFamily="2" charset="77"/>
              </a:rPr>
              <a:t>shows the feature importance of for the random forest model for the 6 features with longitude having the highest importance. 		</a:t>
            </a:r>
          </a:p>
        </p:txBody>
      </p:sp>
      <p:sp>
        <p:nvSpPr>
          <p:cNvPr id="43" name="TextBox 42">
            <a:extLst>
              <a:ext uri="{FF2B5EF4-FFF2-40B4-BE49-F238E27FC236}">
                <a16:creationId xmlns:a16="http://schemas.microsoft.com/office/drawing/2014/main" id="{7CBAA440-9E1B-76FE-E8B1-D508F90F9873}"/>
              </a:ext>
            </a:extLst>
          </p:cNvPr>
          <p:cNvSpPr txBox="1"/>
          <p:nvPr/>
        </p:nvSpPr>
        <p:spPr>
          <a:xfrm>
            <a:off x="3234609" y="26077550"/>
            <a:ext cx="574920" cy="369332"/>
          </a:xfrm>
          <a:prstGeom prst="rect">
            <a:avLst/>
          </a:prstGeom>
          <a:noFill/>
        </p:spPr>
        <p:txBody>
          <a:bodyPr wrap="square" rtlCol="0">
            <a:spAutoFit/>
          </a:bodyPr>
          <a:lstStyle/>
          <a:p>
            <a:r>
              <a:rPr lang="en-US" sz="1800" b="1" dirty="0">
                <a:latin typeface="Montserrat" pitchFamily="2" charset="77"/>
              </a:rPr>
              <a:t>A</a:t>
            </a:r>
          </a:p>
        </p:txBody>
      </p:sp>
      <p:sp>
        <p:nvSpPr>
          <p:cNvPr id="44" name="TextBox 43">
            <a:extLst>
              <a:ext uri="{FF2B5EF4-FFF2-40B4-BE49-F238E27FC236}">
                <a16:creationId xmlns:a16="http://schemas.microsoft.com/office/drawing/2014/main" id="{082E7C5A-45CB-9209-B0DE-34830F2221F9}"/>
              </a:ext>
            </a:extLst>
          </p:cNvPr>
          <p:cNvSpPr txBox="1"/>
          <p:nvPr/>
        </p:nvSpPr>
        <p:spPr>
          <a:xfrm>
            <a:off x="7273863" y="26073238"/>
            <a:ext cx="574920" cy="369332"/>
          </a:xfrm>
          <a:prstGeom prst="rect">
            <a:avLst/>
          </a:prstGeom>
          <a:noFill/>
        </p:spPr>
        <p:txBody>
          <a:bodyPr wrap="square" rtlCol="0">
            <a:spAutoFit/>
          </a:bodyPr>
          <a:lstStyle/>
          <a:p>
            <a:r>
              <a:rPr lang="en-US" sz="1800" b="1" dirty="0">
                <a:latin typeface="Montserrat" pitchFamily="2" charset="77"/>
              </a:rPr>
              <a:t>B</a:t>
            </a:r>
          </a:p>
        </p:txBody>
      </p:sp>
      <p:pic>
        <p:nvPicPr>
          <p:cNvPr id="46" name="Picture 45">
            <a:extLst>
              <a:ext uri="{FF2B5EF4-FFF2-40B4-BE49-F238E27FC236}">
                <a16:creationId xmlns:a16="http://schemas.microsoft.com/office/drawing/2014/main" id="{DB4C2D7E-17A8-DC1E-3A1E-C78CF613817C}"/>
              </a:ext>
            </a:extLst>
          </p:cNvPr>
          <p:cNvPicPr>
            <a:picLocks noChangeAspect="1"/>
          </p:cNvPicPr>
          <p:nvPr/>
        </p:nvPicPr>
        <p:blipFill>
          <a:blip r:embed="rId13"/>
          <a:stretch>
            <a:fillRect/>
          </a:stretch>
        </p:blipFill>
        <p:spPr>
          <a:xfrm>
            <a:off x="13099555" y="25715685"/>
            <a:ext cx="9037862" cy="4249910"/>
          </a:xfrm>
          <a:prstGeom prst="rect">
            <a:avLst/>
          </a:prstGeom>
        </p:spPr>
      </p:pic>
      <p:sp>
        <p:nvSpPr>
          <p:cNvPr id="47" name="TextBox 46">
            <a:extLst>
              <a:ext uri="{FF2B5EF4-FFF2-40B4-BE49-F238E27FC236}">
                <a16:creationId xmlns:a16="http://schemas.microsoft.com/office/drawing/2014/main" id="{B0D53398-DCA6-8974-E15A-0B80F27965EF}"/>
              </a:ext>
            </a:extLst>
          </p:cNvPr>
          <p:cNvSpPr txBox="1"/>
          <p:nvPr/>
        </p:nvSpPr>
        <p:spPr>
          <a:xfrm>
            <a:off x="12968873" y="15348500"/>
            <a:ext cx="574920" cy="369332"/>
          </a:xfrm>
          <a:prstGeom prst="rect">
            <a:avLst/>
          </a:prstGeom>
          <a:noFill/>
        </p:spPr>
        <p:txBody>
          <a:bodyPr wrap="square" rtlCol="0">
            <a:spAutoFit/>
          </a:bodyPr>
          <a:lstStyle/>
          <a:p>
            <a:r>
              <a:rPr lang="en-US" sz="1800" b="1" dirty="0">
                <a:latin typeface="Montserrat" pitchFamily="2" charset="77"/>
              </a:rPr>
              <a:t>A</a:t>
            </a:r>
          </a:p>
        </p:txBody>
      </p:sp>
      <p:sp>
        <p:nvSpPr>
          <p:cNvPr id="48" name="TextBox 47">
            <a:extLst>
              <a:ext uri="{FF2B5EF4-FFF2-40B4-BE49-F238E27FC236}">
                <a16:creationId xmlns:a16="http://schemas.microsoft.com/office/drawing/2014/main" id="{9B14B4AF-66F8-22A0-C7D6-10444D4195EB}"/>
              </a:ext>
            </a:extLst>
          </p:cNvPr>
          <p:cNvSpPr txBox="1"/>
          <p:nvPr/>
        </p:nvSpPr>
        <p:spPr>
          <a:xfrm>
            <a:off x="17443162" y="15348500"/>
            <a:ext cx="574920" cy="369332"/>
          </a:xfrm>
          <a:prstGeom prst="rect">
            <a:avLst/>
          </a:prstGeom>
          <a:noFill/>
        </p:spPr>
        <p:txBody>
          <a:bodyPr wrap="square" rtlCol="0">
            <a:spAutoFit/>
          </a:bodyPr>
          <a:lstStyle/>
          <a:p>
            <a:r>
              <a:rPr lang="en-US" sz="1800" b="1" dirty="0">
                <a:latin typeface="Montserrat" pitchFamily="2" charset="77"/>
              </a:rPr>
              <a:t>B</a:t>
            </a:r>
          </a:p>
        </p:txBody>
      </p:sp>
      <p:sp>
        <p:nvSpPr>
          <p:cNvPr id="50" name="TextBox 49">
            <a:extLst>
              <a:ext uri="{FF2B5EF4-FFF2-40B4-BE49-F238E27FC236}">
                <a16:creationId xmlns:a16="http://schemas.microsoft.com/office/drawing/2014/main" id="{008F7A46-C80C-E95C-653B-B555E2ACA830}"/>
              </a:ext>
            </a:extLst>
          </p:cNvPr>
          <p:cNvSpPr txBox="1"/>
          <p:nvPr/>
        </p:nvSpPr>
        <p:spPr>
          <a:xfrm>
            <a:off x="12555731" y="15647457"/>
            <a:ext cx="10648683" cy="2308324"/>
          </a:xfrm>
          <a:prstGeom prst="rect">
            <a:avLst/>
          </a:prstGeom>
          <a:noFill/>
        </p:spPr>
        <p:txBody>
          <a:bodyPr wrap="square" rtlCol="0">
            <a:spAutoFit/>
          </a:bodyPr>
          <a:lstStyle/>
          <a:p>
            <a:r>
              <a:rPr lang="en-US" sz="2400" b="1" dirty="0">
                <a:latin typeface="Montserrat Light" panose="00000400000000000000" pitchFamily="50" charset="0"/>
                <a:cs typeface="Arial" pitchFamily="34" charset="0"/>
              </a:rPr>
              <a:t>Figure 4: </a:t>
            </a:r>
            <a:r>
              <a:rPr lang="en-US" sz="2400" dirty="0">
                <a:latin typeface="Montserrat Light" panose="00000400000000000000" pitchFamily="50" charset="0"/>
                <a:cs typeface="Arial" pitchFamily="34" charset="0"/>
              </a:rPr>
              <a:t>Training metrics for the CNN model over 30 epochs. The model's loss,</a:t>
            </a:r>
            <a:r>
              <a:rPr lang="en-US" sz="2400" b="1" dirty="0">
                <a:latin typeface="Montserrat Light" panose="00000400000000000000" pitchFamily="50" charset="0"/>
                <a:cs typeface="Arial" pitchFamily="34" charset="0"/>
              </a:rPr>
              <a:t> 4A</a:t>
            </a:r>
            <a:r>
              <a:rPr lang="en-US" sz="2400" dirty="0">
                <a:latin typeface="Montserrat Light" panose="00000400000000000000" pitchFamily="50" charset="0"/>
                <a:cs typeface="Arial" pitchFamily="34" charset="0"/>
              </a:rPr>
              <a:t>, and Mean Absolute Error (MAE), </a:t>
            </a:r>
            <a:r>
              <a:rPr lang="en-US" sz="2400" b="1" dirty="0">
                <a:latin typeface="Montserrat Light" panose="00000400000000000000" pitchFamily="50" charset="0"/>
                <a:cs typeface="Arial" pitchFamily="34" charset="0"/>
              </a:rPr>
              <a:t>4B</a:t>
            </a:r>
            <a:r>
              <a:rPr lang="en-US" sz="2400" dirty="0">
                <a:latin typeface="Montserrat Light" panose="00000400000000000000" pitchFamily="50" charset="0"/>
                <a:cs typeface="Arial" pitchFamily="34" charset="0"/>
              </a:rPr>
              <a:t>, show convergence, with both training and validation metrics steadily decreasing and stabilizing. The validation performance tracks closely with training performance with the training and validation set converging at a loss of .05.</a:t>
            </a:r>
          </a:p>
        </p:txBody>
      </p:sp>
      <p:sp>
        <p:nvSpPr>
          <p:cNvPr id="52" name="TextBox 51">
            <a:extLst>
              <a:ext uri="{FF2B5EF4-FFF2-40B4-BE49-F238E27FC236}">
                <a16:creationId xmlns:a16="http://schemas.microsoft.com/office/drawing/2014/main" id="{4FD88A1D-91E0-6F6E-4BED-D3F42D0E7073}"/>
              </a:ext>
            </a:extLst>
          </p:cNvPr>
          <p:cNvSpPr txBox="1"/>
          <p:nvPr/>
        </p:nvSpPr>
        <p:spPr>
          <a:xfrm>
            <a:off x="24262244" y="11246714"/>
            <a:ext cx="8479642" cy="1938992"/>
          </a:xfrm>
          <a:prstGeom prst="rect">
            <a:avLst/>
          </a:prstGeom>
          <a:noFill/>
        </p:spPr>
        <p:txBody>
          <a:bodyPr wrap="square" rtlCol="0">
            <a:spAutoFit/>
          </a:bodyPr>
          <a:lstStyle/>
          <a:p>
            <a:r>
              <a:rPr lang="en-US" sz="2400" b="1" dirty="0">
                <a:latin typeface="Montserrat" pitchFamily="2" charset="77"/>
              </a:rPr>
              <a:t>Figure 6: </a:t>
            </a:r>
            <a:r>
              <a:rPr lang="en-US" sz="2400" dirty="0">
                <a:latin typeface="Montserrat" pitchFamily="2" charset="77"/>
              </a:rPr>
              <a:t>LSTM autoencoder training and validation loss over 10 epochs. The model shows rapid convergence within the first 2 epochs, with both training and validation loss decreasing to very low values (~0.0002).</a:t>
            </a:r>
          </a:p>
        </p:txBody>
      </p:sp>
      <p:sp>
        <p:nvSpPr>
          <p:cNvPr id="53" name="TextBox 52">
            <a:extLst>
              <a:ext uri="{FF2B5EF4-FFF2-40B4-BE49-F238E27FC236}">
                <a16:creationId xmlns:a16="http://schemas.microsoft.com/office/drawing/2014/main" id="{6420E623-F805-3E90-9849-E653774AE84C}"/>
              </a:ext>
            </a:extLst>
          </p:cNvPr>
          <p:cNvSpPr txBox="1"/>
          <p:nvPr/>
        </p:nvSpPr>
        <p:spPr>
          <a:xfrm>
            <a:off x="33308697" y="6524061"/>
            <a:ext cx="10641221" cy="8956298"/>
          </a:xfrm>
          <a:prstGeom prst="rect">
            <a:avLst/>
          </a:prstGeom>
          <a:noFill/>
        </p:spPr>
        <p:txBody>
          <a:bodyPr wrap="square" rtlCol="0">
            <a:spAutoFit/>
          </a:bodyPr>
          <a:lstStyle/>
          <a:p>
            <a:r>
              <a:rPr lang="en-US" sz="2400" dirty="0">
                <a:latin typeface="Montserrat" pitchFamily="2" charset="77"/>
              </a:rPr>
              <a:t>The CNN model's performance reveals challenges in spatial SSHA prediction, showing signs of overfitting with low training errors (~5cm MAE) but significantly higher spatial prediction errors (~16cm). This discrepancy suggests difficulty in generalizing to new spatial patterns in the complex Arctic environment.</a:t>
            </a:r>
          </a:p>
          <a:p>
            <a:endParaRPr lang="en-US" sz="2400" dirty="0">
              <a:latin typeface="Montserrat" pitchFamily="2" charset="77"/>
            </a:endParaRPr>
          </a:p>
          <a:p>
            <a:r>
              <a:rPr lang="en-US" sz="2400" dirty="0">
                <a:latin typeface="Montserrat" pitchFamily="2" charset="77"/>
              </a:rPr>
              <a:t>The LSTM analysis using PCA identified five distinct temporal patterns, with the primary pattern explaining 39.9% of variance, suggesting strong recurring behaviors in Arctic SSHA. However, the physical interpretation of these patterns requires careful consideration, as they may represent combinations of various oceanographic processes rather than individual phenomena.</a:t>
            </a:r>
          </a:p>
          <a:p>
            <a:endParaRPr lang="en-US" sz="2400" dirty="0">
              <a:latin typeface="Montserrat" pitchFamily="2" charset="77"/>
            </a:endParaRPr>
          </a:p>
          <a:p>
            <a:r>
              <a:rPr lang="en-US" sz="2400" dirty="0">
                <a:latin typeface="Montserrat" pitchFamily="2" charset="77"/>
              </a:rPr>
              <a:t>Analysis of SSHA variation against the sea ice cycle reveals counterintuitive relationships. During maximum sea ice extent in March (known from satellite observations), SSHA values increase rather than showing expected depression from ice formation. Similarly, during minimum ice extent in September, SSHA values decrease instead of showing expected higher water levels from melted ice. These discrepancies suggest that the relationship between sea ice and SSHA is more complex than simple freeze-melt dynamics, likely influenced by multiple factors including ocean circulation patterns, atmospheric forcing, and regional water mass distribution.</a:t>
            </a:r>
          </a:p>
        </p:txBody>
      </p:sp>
      <p:sp>
        <p:nvSpPr>
          <p:cNvPr id="54" name="TextBox 53">
            <a:extLst>
              <a:ext uri="{FF2B5EF4-FFF2-40B4-BE49-F238E27FC236}">
                <a16:creationId xmlns:a16="http://schemas.microsoft.com/office/drawing/2014/main" id="{43C0637C-D602-B461-968C-F0BC906DDC37}"/>
              </a:ext>
            </a:extLst>
          </p:cNvPr>
          <p:cNvSpPr txBox="1"/>
          <p:nvPr/>
        </p:nvSpPr>
        <p:spPr>
          <a:xfrm>
            <a:off x="23181454" y="23979425"/>
            <a:ext cx="10641221" cy="2677656"/>
          </a:xfrm>
          <a:prstGeom prst="rect">
            <a:avLst/>
          </a:prstGeom>
          <a:noFill/>
        </p:spPr>
        <p:txBody>
          <a:bodyPr wrap="square" rtlCol="0">
            <a:spAutoFit/>
          </a:bodyPr>
          <a:lstStyle/>
          <a:p>
            <a:r>
              <a:rPr lang="en-US" sz="2400" b="1" dirty="0">
                <a:latin typeface="Montserrat" pitchFamily="2" charset="77"/>
              </a:rPr>
              <a:t>Figure 7: </a:t>
            </a:r>
            <a:r>
              <a:rPr lang="en-US" sz="2400" dirty="0">
                <a:latin typeface="Montserrat" pitchFamily="2" charset="77"/>
              </a:rPr>
              <a:t>Main temporal patterns identified by the LSTM autoencoder and analyzed using Principal Component Analysis (PCA). The analysis discovers five distinct SSHA patterns, with Pattern 1 explaining 39.9% of the variance. Blue lines show original sequences, and red dashed lines show the model's reconstructions. Each pattern represents different temporal behaviors in Arctic sea surface height variations over 12-month periods.</a:t>
            </a:r>
          </a:p>
        </p:txBody>
      </p:sp>
      <p:sp>
        <p:nvSpPr>
          <p:cNvPr id="55" name="TextBox 54">
            <a:extLst>
              <a:ext uri="{FF2B5EF4-FFF2-40B4-BE49-F238E27FC236}">
                <a16:creationId xmlns:a16="http://schemas.microsoft.com/office/drawing/2014/main" id="{494DC480-2E80-FB91-4F1A-384C009F852A}"/>
              </a:ext>
            </a:extLst>
          </p:cNvPr>
          <p:cNvSpPr txBox="1"/>
          <p:nvPr/>
        </p:nvSpPr>
        <p:spPr>
          <a:xfrm>
            <a:off x="23387573" y="30403450"/>
            <a:ext cx="10641221" cy="2308324"/>
          </a:xfrm>
          <a:prstGeom prst="rect">
            <a:avLst/>
          </a:prstGeom>
          <a:noFill/>
        </p:spPr>
        <p:txBody>
          <a:bodyPr wrap="square" rtlCol="0">
            <a:spAutoFit/>
          </a:bodyPr>
          <a:lstStyle/>
          <a:p>
            <a:r>
              <a:rPr lang="en-US" sz="2400" b="1" dirty="0">
                <a:latin typeface="Montserrat" pitchFamily="2" charset="77"/>
              </a:rPr>
              <a:t>Figure 8</a:t>
            </a:r>
            <a:r>
              <a:rPr lang="en-US" sz="2400" dirty="0">
                <a:latin typeface="Montserrat" pitchFamily="2" charset="77"/>
              </a:rPr>
              <a:t>: Annual cycle of mean Arctic SSHA values by month, with shaded regions indicating minimum (September) and maximum (March) sea ice periods. Values show consistent deviations below the mean sea surface height, with peak negative anomalies in winter months and relatively higher values during spring and summer.</a:t>
            </a:r>
          </a:p>
        </p:txBody>
      </p:sp>
      <p:sp>
        <p:nvSpPr>
          <p:cNvPr id="56" name="TextBox 55">
            <a:extLst>
              <a:ext uri="{FF2B5EF4-FFF2-40B4-BE49-F238E27FC236}">
                <a16:creationId xmlns:a16="http://schemas.microsoft.com/office/drawing/2014/main" id="{F7DFF28D-7AB4-5A65-3BB8-191CEE343930}"/>
              </a:ext>
            </a:extLst>
          </p:cNvPr>
          <p:cNvSpPr txBox="1"/>
          <p:nvPr/>
        </p:nvSpPr>
        <p:spPr>
          <a:xfrm>
            <a:off x="23429449" y="13362320"/>
            <a:ext cx="10641221" cy="5632311"/>
          </a:xfrm>
          <a:prstGeom prst="rect">
            <a:avLst/>
          </a:prstGeom>
          <a:noFill/>
        </p:spPr>
        <p:txBody>
          <a:bodyPr wrap="square" rtlCol="0">
            <a:spAutoFit/>
          </a:bodyPr>
          <a:lstStyle/>
          <a:p>
            <a:r>
              <a:rPr lang="en-US" sz="2400" b="1" dirty="0">
                <a:latin typeface="Montserrat" pitchFamily="2" charset="77"/>
              </a:rPr>
              <a:t>LSTM Overview</a:t>
            </a:r>
          </a:p>
          <a:p>
            <a:pPr marL="457200" indent="-457200">
              <a:buFont typeface="+mj-lt"/>
              <a:buAutoNum type="arabicPeriod"/>
            </a:pPr>
            <a:r>
              <a:rPr lang="en-US" sz="2400" dirty="0">
                <a:latin typeface="Montserrat" pitchFamily="2" charset="77"/>
              </a:rPr>
              <a:t>Autoencoder architecture </a:t>
            </a:r>
          </a:p>
          <a:p>
            <a:pPr marL="1408176" lvl="1" indent="-347472">
              <a:buFont typeface="Arial" panose="020B0604020202020204" pitchFamily="34" charset="0"/>
              <a:buChar char="•"/>
            </a:pPr>
            <a:r>
              <a:rPr lang="en-US" sz="2400" dirty="0">
                <a:latin typeface="Montserrat" pitchFamily="2" charset="77"/>
              </a:rPr>
              <a:t>Input sequence length: 12 months</a:t>
            </a:r>
          </a:p>
          <a:p>
            <a:pPr marL="1403604" lvl="1" indent="-342900">
              <a:buFont typeface="Arial" panose="020B0604020202020204" pitchFamily="34" charset="0"/>
              <a:buChar char="•"/>
            </a:pPr>
            <a:r>
              <a:rPr lang="en-US" sz="2400" dirty="0">
                <a:latin typeface="Montserrat" pitchFamily="2" charset="77"/>
              </a:rPr>
              <a:t>Two LSTM layers: 128 -&gt; 64 units</a:t>
            </a:r>
          </a:p>
          <a:p>
            <a:pPr marL="1403604" lvl="1" indent="-342900">
              <a:buFont typeface="Arial" panose="020B0604020202020204" pitchFamily="34" charset="0"/>
              <a:buChar char="•"/>
            </a:pPr>
            <a:r>
              <a:rPr lang="en-US" sz="2400" dirty="0">
                <a:latin typeface="Montserrat" pitchFamily="2" charset="77"/>
              </a:rPr>
              <a:t>Dense bottleneck layer: 32 units</a:t>
            </a:r>
          </a:p>
          <a:p>
            <a:pPr marL="1403604" lvl="1" indent="-342900">
              <a:buFont typeface="Arial" panose="020B0604020202020204" pitchFamily="34" charset="0"/>
              <a:buChar char="•"/>
            </a:pPr>
            <a:r>
              <a:rPr lang="en-US" sz="2400" dirty="0">
                <a:latin typeface="Montserrat" pitchFamily="2" charset="77"/>
              </a:rPr>
              <a:t>Decoder: </a:t>
            </a:r>
            <a:r>
              <a:rPr lang="en-US" sz="2400" dirty="0" err="1">
                <a:latin typeface="Montserrat" pitchFamily="2" charset="77"/>
              </a:rPr>
              <a:t>RepeatVector</a:t>
            </a:r>
            <a:r>
              <a:rPr lang="en-US" sz="2400" dirty="0">
                <a:latin typeface="Montserrat" pitchFamily="2" charset="77"/>
              </a:rPr>
              <a:t> + Two LSTM layers (64 -&gt; 128)</a:t>
            </a:r>
          </a:p>
          <a:p>
            <a:pPr marL="1403604" lvl="1" indent="-342900">
              <a:buFont typeface="Arial" panose="020B0604020202020204" pitchFamily="34" charset="0"/>
              <a:buChar char="•"/>
            </a:pPr>
            <a:r>
              <a:rPr lang="en-US" sz="2400" dirty="0" err="1">
                <a:latin typeface="Montserrat" pitchFamily="2" charset="77"/>
              </a:rPr>
              <a:t>TimeDistributed</a:t>
            </a:r>
            <a:r>
              <a:rPr lang="en-US" sz="2400" dirty="0">
                <a:latin typeface="Montserrat" pitchFamily="2" charset="77"/>
              </a:rPr>
              <a:t> Dense layer for output</a:t>
            </a:r>
          </a:p>
          <a:p>
            <a:pPr marL="457200" indent="-457200">
              <a:buFont typeface="+mj-lt"/>
              <a:buAutoNum type="arabicPeriod"/>
            </a:pPr>
            <a:r>
              <a:rPr lang="en-US" sz="2400" dirty="0">
                <a:latin typeface="Montserrat" pitchFamily="2" charset="77"/>
              </a:rPr>
              <a:t>Model Configuration</a:t>
            </a:r>
          </a:p>
          <a:p>
            <a:pPr marL="1408176" lvl="1" indent="-347472">
              <a:buFont typeface="Arial" panose="020B0604020202020204" pitchFamily="34" charset="0"/>
              <a:buChar char="•"/>
            </a:pPr>
            <a:r>
              <a:rPr lang="en-US" sz="2400" dirty="0">
                <a:latin typeface="Montserrat" pitchFamily="2" charset="77"/>
              </a:rPr>
              <a:t>Sequence-to-sequence prediction.</a:t>
            </a:r>
          </a:p>
          <a:p>
            <a:pPr marL="1408176" lvl="1" indent="-347472">
              <a:buFont typeface="Arial" panose="020B0604020202020204" pitchFamily="34" charset="0"/>
              <a:buChar char="•"/>
            </a:pPr>
            <a:r>
              <a:rPr lang="en-US" sz="2400" dirty="0">
                <a:latin typeface="Montserrat" pitchFamily="2" charset="77"/>
              </a:rPr>
              <a:t>Adam optimizer</a:t>
            </a:r>
          </a:p>
          <a:p>
            <a:pPr marL="1408176" lvl="1" indent="-347472">
              <a:buFont typeface="Arial" panose="020B0604020202020204" pitchFamily="34" charset="0"/>
              <a:buChar char="•"/>
            </a:pPr>
            <a:r>
              <a:rPr lang="en-US" sz="2400" dirty="0">
                <a:latin typeface="Montserrat" pitchFamily="2" charset="77"/>
              </a:rPr>
              <a:t>Mean squared error (MSE) loss function</a:t>
            </a:r>
          </a:p>
          <a:p>
            <a:pPr marL="1408176" lvl="1" indent="-347472">
              <a:buFont typeface="Arial" panose="020B0604020202020204" pitchFamily="34" charset="0"/>
              <a:buChar char="•"/>
            </a:pPr>
            <a:r>
              <a:rPr lang="en-US" sz="2400" dirty="0">
                <a:latin typeface="Montserrat" pitchFamily="2" charset="77"/>
              </a:rPr>
              <a:t>Batch size: 32 samples</a:t>
            </a:r>
          </a:p>
          <a:p>
            <a:pPr marL="457200" indent="-457200">
              <a:buFont typeface="+mj-lt"/>
              <a:buAutoNum type="arabicPeriod"/>
            </a:pPr>
            <a:r>
              <a:rPr lang="en-US" sz="2400" dirty="0">
                <a:latin typeface="Montserrat" pitchFamily="2" charset="77"/>
              </a:rPr>
              <a:t>Training</a:t>
            </a:r>
          </a:p>
          <a:p>
            <a:pPr marL="1408176" lvl="1" indent="-347472">
              <a:buFont typeface="Arial" panose="020B0604020202020204" pitchFamily="34" charset="0"/>
              <a:buChar char="•"/>
            </a:pPr>
            <a:r>
              <a:rPr lang="en-US" sz="2400" dirty="0">
                <a:latin typeface="Montserrat" pitchFamily="2" charset="77"/>
              </a:rPr>
              <a:t>Early stopping (patience: 5 epochs) </a:t>
            </a:r>
          </a:p>
          <a:p>
            <a:pPr marL="1408176" lvl="1" indent="-347472">
              <a:buFont typeface="Arial" panose="020B0604020202020204" pitchFamily="34" charset="0"/>
              <a:buChar char="•"/>
            </a:pPr>
            <a:r>
              <a:rPr lang="en-US" sz="2400" dirty="0">
                <a:latin typeface="Montserrat" pitchFamily="2" charset="77"/>
              </a:rPr>
              <a:t>Maximum of 20 epochs</a:t>
            </a:r>
          </a:p>
        </p:txBody>
      </p:sp>
      <p:sp>
        <p:nvSpPr>
          <p:cNvPr id="57" name="TextBox 56">
            <a:extLst>
              <a:ext uri="{FF2B5EF4-FFF2-40B4-BE49-F238E27FC236}">
                <a16:creationId xmlns:a16="http://schemas.microsoft.com/office/drawing/2014/main" id="{8BFDEE25-66D8-2188-288F-090D70B886D9}"/>
              </a:ext>
            </a:extLst>
          </p:cNvPr>
          <p:cNvSpPr txBox="1"/>
          <p:nvPr/>
        </p:nvSpPr>
        <p:spPr>
          <a:xfrm>
            <a:off x="33780983" y="16678236"/>
            <a:ext cx="9212391" cy="10064294"/>
          </a:xfrm>
          <a:prstGeom prst="rect">
            <a:avLst/>
          </a:prstGeom>
          <a:noFill/>
        </p:spPr>
        <p:txBody>
          <a:bodyPr wrap="square" rtlCol="0">
            <a:spAutoFit/>
          </a:bodyPr>
          <a:lstStyle/>
          <a:p>
            <a:pPr marL="342900" indent="-342900">
              <a:buFont typeface="Arial" panose="020B0604020202020204" pitchFamily="34" charset="0"/>
              <a:buChar char="•"/>
            </a:pPr>
            <a:r>
              <a:rPr lang="en-US" sz="2400" dirty="0">
                <a:latin typeface="Montserrat" pitchFamily="2" charset="77"/>
              </a:rPr>
              <a:t>Implement cross-validation for Random Forest to ensure robust performance metrics</a:t>
            </a:r>
          </a:p>
          <a:p>
            <a:pPr marL="342900" indent="-342900">
              <a:buFont typeface="Arial" panose="020B0604020202020204" pitchFamily="34" charset="0"/>
              <a:buChar char="•"/>
            </a:pPr>
            <a:r>
              <a:rPr lang="en-US" sz="2400" dirty="0">
                <a:latin typeface="Montserrat" pitchFamily="2" charset="77"/>
              </a:rPr>
              <a:t>Explore density-based clustering (DBSCAN/HDBSCAN) better suited for spatial oceanographic patterns</a:t>
            </a:r>
          </a:p>
          <a:p>
            <a:pPr marL="342900" indent="-342900">
              <a:buFont typeface="Arial" panose="020B0604020202020204" pitchFamily="34" charset="0"/>
              <a:buChar char="•"/>
            </a:pPr>
            <a:r>
              <a:rPr lang="en-US" sz="2400" dirty="0">
                <a:latin typeface="Montserrat" pitchFamily="2" charset="77"/>
              </a:rPr>
              <a:t>Implement proper three-way data splits (train/validation/test) for both CNN and LSTM models</a:t>
            </a:r>
          </a:p>
          <a:p>
            <a:pPr marL="342900" indent="-342900">
              <a:buFont typeface="Arial" panose="020B0604020202020204" pitchFamily="34" charset="0"/>
              <a:buChar char="•"/>
            </a:pPr>
            <a:r>
              <a:rPr lang="en-US" sz="2400" dirty="0">
                <a:latin typeface="Montserrat" pitchFamily="2" charset="77"/>
              </a:rPr>
              <a:t>Add regularization techniques to address CNN overfitting</a:t>
            </a:r>
          </a:p>
          <a:p>
            <a:pPr marL="342900" indent="-342900">
              <a:buFont typeface="Arial" panose="020B0604020202020204" pitchFamily="34" charset="0"/>
              <a:buChar char="•"/>
            </a:pPr>
            <a:r>
              <a:rPr lang="en-US" sz="2400" dirty="0">
                <a:latin typeface="Montserrat" pitchFamily="2" charset="77"/>
              </a:rPr>
              <a:t>Experiment with different CNN architectures to reduce spatial prediction errors</a:t>
            </a:r>
          </a:p>
          <a:p>
            <a:pPr marL="342900" indent="-342900">
              <a:buFont typeface="Arial" panose="020B0604020202020204" pitchFamily="34" charset="0"/>
              <a:buChar char="•"/>
            </a:pPr>
            <a:r>
              <a:rPr lang="en-US" sz="2400" dirty="0">
                <a:latin typeface="Montserrat" pitchFamily="2" charset="77"/>
              </a:rPr>
              <a:t>Extend LSTM sequence length analysis beyond 12 months</a:t>
            </a:r>
          </a:p>
          <a:p>
            <a:pPr marL="342900" indent="-342900">
              <a:buFont typeface="Arial" panose="020B0604020202020204" pitchFamily="34" charset="0"/>
              <a:buChar char="•"/>
            </a:pPr>
            <a:r>
              <a:rPr lang="en-US" sz="2400" dirty="0">
                <a:latin typeface="Montserrat" pitchFamily="2" charset="77"/>
              </a:rPr>
              <a:t>Investigate bidirectional LSTM architectures for improved temporal patterns</a:t>
            </a:r>
          </a:p>
          <a:p>
            <a:pPr marL="342900" indent="-342900">
              <a:buFont typeface="Arial" panose="020B0604020202020204" pitchFamily="34" charset="0"/>
              <a:buChar char="•"/>
            </a:pPr>
            <a:r>
              <a:rPr lang="en-US" sz="2400" dirty="0">
                <a:latin typeface="Montserrat" pitchFamily="2" charset="77"/>
              </a:rPr>
              <a:t>Develop hybrid CNN-LSTM model for spatiotemporal prediction</a:t>
            </a:r>
          </a:p>
          <a:p>
            <a:pPr marL="342900" indent="-342900">
              <a:buFont typeface="Arial" panose="020B0604020202020204" pitchFamily="34" charset="0"/>
              <a:buChar char="•"/>
            </a:pPr>
            <a:r>
              <a:rPr lang="en-US" sz="2400" dirty="0">
                <a:latin typeface="Montserrat" pitchFamily="2" charset="77"/>
              </a:rPr>
              <a:t>Research physical mechanisms behind PCA-identified temporal patterns</a:t>
            </a:r>
          </a:p>
          <a:p>
            <a:pPr marL="342900" indent="-342900">
              <a:buFont typeface="Arial" panose="020B0604020202020204" pitchFamily="34" charset="0"/>
              <a:buChar char="•"/>
            </a:pPr>
            <a:r>
              <a:rPr lang="en-US" sz="2400" dirty="0">
                <a:latin typeface="Montserrat" pitchFamily="2" charset="77"/>
              </a:rPr>
              <a:t>Investigate discrepancies between SSHA patterns and known ice extent cycles</a:t>
            </a:r>
          </a:p>
          <a:p>
            <a:pPr marL="342900" indent="-342900">
              <a:buFont typeface="Arial" panose="020B0604020202020204" pitchFamily="34" charset="0"/>
              <a:buChar char="•"/>
            </a:pPr>
            <a:r>
              <a:rPr lang="en-US" sz="2400" dirty="0">
                <a:latin typeface="Montserrat" pitchFamily="2" charset="77"/>
              </a:rPr>
              <a:t>Study influences of ocean circulation, atmospheric pressure, and wind patterns</a:t>
            </a:r>
          </a:p>
          <a:p>
            <a:pPr marL="342900" indent="-342900">
              <a:buFont typeface="Arial" panose="020B0604020202020204" pitchFamily="34" charset="0"/>
              <a:buChar char="•"/>
            </a:pPr>
            <a:r>
              <a:rPr lang="en-US" sz="2400" dirty="0">
                <a:latin typeface="Montserrat" pitchFamily="2" charset="77"/>
              </a:rPr>
              <a:t>Incorporate additional environmental variables and satellite data sources</a:t>
            </a:r>
          </a:p>
          <a:p>
            <a:pPr marL="342900" indent="-342900">
              <a:buFont typeface="Arial" panose="020B0604020202020204" pitchFamily="34" charset="0"/>
              <a:buChar char="•"/>
            </a:pPr>
            <a:r>
              <a:rPr lang="en-US" sz="2400" dirty="0">
                <a:latin typeface="Montserrat" pitchFamily="2" charset="77"/>
              </a:rPr>
              <a:t>Validate findings against other Arctic oceanographic studies</a:t>
            </a:r>
          </a:p>
        </p:txBody>
      </p:sp>
      <p:sp>
        <p:nvSpPr>
          <p:cNvPr id="58" name="TextBox 57">
            <a:extLst>
              <a:ext uri="{FF2B5EF4-FFF2-40B4-BE49-F238E27FC236}">
                <a16:creationId xmlns:a16="http://schemas.microsoft.com/office/drawing/2014/main" id="{AE7935E7-1D03-3E6D-9BE1-2FFCDA773F5A}"/>
              </a:ext>
            </a:extLst>
          </p:cNvPr>
          <p:cNvSpPr txBox="1"/>
          <p:nvPr/>
        </p:nvSpPr>
        <p:spPr>
          <a:xfrm>
            <a:off x="33708252" y="31498553"/>
            <a:ext cx="9984352" cy="1200329"/>
          </a:xfrm>
          <a:prstGeom prst="rect">
            <a:avLst/>
          </a:prstGeom>
          <a:noFill/>
        </p:spPr>
        <p:txBody>
          <a:bodyPr wrap="square" rtlCol="0">
            <a:spAutoFit/>
          </a:bodyPr>
          <a:lstStyle/>
          <a:p>
            <a:r>
              <a:rPr lang="en-US" sz="2400" b="1" dirty="0">
                <a:latin typeface="Montserrat Light" panose="00000400000000000000" pitchFamily="50" charset="0"/>
                <a:cs typeface="Arial" pitchFamily="34" charset="0"/>
              </a:rPr>
              <a:t>0.004156 kg CO2eq </a:t>
            </a:r>
            <a:r>
              <a:rPr lang="en-US" sz="2400" dirty="0">
                <a:latin typeface="Montserrat Light" panose="00000400000000000000" pitchFamily="50" charset="0"/>
                <a:cs typeface="Arial" pitchFamily="34" charset="0"/>
              </a:rPr>
              <a:t>total emissions across all model training</a:t>
            </a:r>
          </a:p>
          <a:p>
            <a:r>
              <a:rPr lang="en-US" sz="2400" i="1" dirty="0">
                <a:latin typeface="Montserrat Light" panose="00000400000000000000" pitchFamily="50" charset="0"/>
                <a:cs typeface="Arial" pitchFamily="34" charset="0"/>
              </a:rPr>
              <a:t>All computations performed on Apple M2 Pro, tracked using </a:t>
            </a:r>
            <a:r>
              <a:rPr lang="en-US" sz="2400" i="1" dirty="0" err="1">
                <a:latin typeface="Montserrat Light" panose="00000400000000000000" pitchFamily="50" charset="0"/>
                <a:cs typeface="Arial" pitchFamily="34" charset="0"/>
              </a:rPr>
              <a:t>CodeCarbon</a:t>
            </a:r>
            <a:r>
              <a:rPr lang="en-US" sz="2400" i="1" dirty="0">
                <a:latin typeface="Montserrat Light" panose="00000400000000000000" pitchFamily="50" charset="0"/>
                <a:cs typeface="Arial" pitchFamily="34" charset="0"/>
              </a:rPr>
              <a:t> v2.8.0</a:t>
            </a:r>
          </a:p>
        </p:txBody>
      </p:sp>
      <p:sp>
        <p:nvSpPr>
          <p:cNvPr id="59" name="TextBox 58">
            <a:extLst>
              <a:ext uri="{FF2B5EF4-FFF2-40B4-BE49-F238E27FC236}">
                <a16:creationId xmlns:a16="http://schemas.microsoft.com/office/drawing/2014/main" id="{7E1CEEA8-0629-F403-C210-BBABEEC86F6F}"/>
              </a:ext>
            </a:extLst>
          </p:cNvPr>
          <p:cNvSpPr txBox="1"/>
          <p:nvPr/>
        </p:nvSpPr>
        <p:spPr>
          <a:xfrm>
            <a:off x="33960915" y="26363368"/>
            <a:ext cx="8728132" cy="646331"/>
          </a:xfrm>
          <a:prstGeom prst="rect">
            <a:avLst/>
          </a:prstGeom>
          <a:ln>
            <a:noFill/>
          </a:ln>
          <a:effectLst>
            <a:outerShdw dist="317500" dir="10800000" algn="tl" rotWithShape="0">
              <a:srgbClr val="294D6D"/>
            </a:outerShdw>
          </a:effectLst>
        </p:spPr>
        <p:style>
          <a:lnRef idx="2">
            <a:schemeClr val="dk1"/>
          </a:lnRef>
          <a:fillRef idx="1">
            <a:schemeClr val="lt1"/>
          </a:fillRef>
          <a:effectRef idx="0">
            <a:schemeClr val="dk1"/>
          </a:effectRef>
          <a:fontRef idx="minor">
            <a:schemeClr val="dk1"/>
          </a:fontRef>
        </p:style>
        <p:txBody>
          <a:bodyPr wrap="square" lIns="182880" rtlCol="0">
            <a:spAutoFit/>
          </a:bodyPr>
          <a:lstStyle/>
          <a:p>
            <a:pPr defTabSz="4702588">
              <a:defRPr/>
            </a:pPr>
            <a:r>
              <a:rPr lang="en-US" sz="3600" dirty="0">
                <a:solidFill>
                  <a:srgbClr val="6FB747"/>
                </a:solidFill>
                <a:latin typeface="Libre Baskerville" panose="02000000000000000000" pitchFamily="2" charset="0"/>
              </a:rPr>
              <a:t>References</a:t>
            </a:r>
          </a:p>
        </p:txBody>
      </p:sp>
      <p:sp>
        <p:nvSpPr>
          <p:cNvPr id="60" name="TextBox 59">
            <a:extLst>
              <a:ext uri="{FF2B5EF4-FFF2-40B4-BE49-F238E27FC236}">
                <a16:creationId xmlns:a16="http://schemas.microsoft.com/office/drawing/2014/main" id="{43360389-995C-1141-1526-651B8CDAFC8B}"/>
              </a:ext>
            </a:extLst>
          </p:cNvPr>
          <p:cNvSpPr txBox="1"/>
          <p:nvPr/>
        </p:nvSpPr>
        <p:spPr>
          <a:xfrm>
            <a:off x="33663786" y="27032432"/>
            <a:ext cx="10641221" cy="3785652"/>
          </a:xfrm>
          <a:prstGeom prst="rect">
            <a:avLst/>
          </a:prstGeom>
          <a:noFill/>
        </p:spPr>
        <p:txBody>
          <a:bodyPr wrap="square" rtlCol="0">
            <a:spAutoFit/>
          </a:bodyPr>
          <a:lstStyle/>
          <a:p>
            <a:pPr marL="457200" indent="-457200">
              <a:buFont typeface="+mj-lt"/>
              <a:buAutoNum type="arabicPeriod"/>
            </a:pPr>
            <a:r>
              <a:rPr lang="en-US" sz="2400" dirty="0">
                <a:latin typeface="Montserrat" pitchFamily="2" charset="77"/>
              </a:rPr>
              <a:t>Arctic sea ice reaches a below-average maximum. (n.d.). National Snow and Ice Data Center. Retrieved December 4, 2024, from https://</a:t>
            </a:r>
            <a:r>
              <a:rPr lang="en-US" sz="2400" dirty="0" err="1">
                <a:latin typeface="Montserrat" pitchFamily="2" charset="77"/>
              </a:rPr>
              <a:t>nsidc.org</a:t>
            </a:r>
            <a:r>
              <a:rPr lang="en-US" sz="2400" dirty="0">
                <a:latin typeface="Montserrat" pitchFamily="2" charset="77"/>
              </a:rPr>
              <a:t>/sea-ice-today/analyses/arctic-sea-ice-reaches-below-average-maximum</a:t>
            </a:r>
          </a:p>
          <a:p>
            <a:pPr marL="457200" indent="-457200">
              <a:buFont typeface="+mj-lt"/>
              <a:buAutoNum type="arabicPeriod"/>
            </a:pPr>
            <a:r>
              <a:rPr lang="en-US" sz="2400" dirty="0">
                <a:latin typeface="Montserrat" pitchFamily="2" charset="77"/>
              </a:rPr>
              <a:t>Kiest, K. (2022, September 21). Sea Ice. NOAA Arctic. https://</a:t>
            </a:r>
            <a:r>
              <a:rPr lang="en-US" sz="2400" dirty="0" err="1">
                <a:latin typeface="Montserrat" pitchFamily="2" charset="77"/>
              </a:rPr>
              <a:t>arctic.noaa.gov</a:t>
            </a:r>
            <a:r>
              <a:rPr lang="en-US" sz="2400" dirty="0">
                <a:latin typeface="Montserrat" pitchFamily="2" charset="77"/>
              </a:rPr>
              <a:t>/report-card/report-card-2022/sea-ice/</a:t>
            </a:r>
          </a:p>
          <a:p>
            <a:pPr marL="457200" indent="-457200">
              <a:buFont typeface="+mj-lt"/>
              <a:buAutoNum type="arabicPeriod"/>
            </a:pPr>
            <a:r>
              <a:rPr lang="en-US" sz="2400" dirty="0">
                <a:latin typeface="Montserrat" pitchFamily="2" charset="77"/>
              </a:rPr>
              <a:t>.Morrow, R., Fu, L.-L., Rio, M.-H., Ray, R., Prandi, P., Le </a:t>
            </a:r>
            <a:r>
              <a:rPr lang="en-US" sz="2400" dirty="0" err="1">
                <a:latin typeface="Montserrat" pitchFamily="2" charset="77"/>
              </a:rPr>
              <a:t>Traon</a:t>
            </a:r>
            <a:r>
              <a:rPr lang="en-US" sz="2400" dirty="0">
                <a:latin typeface="Montserrat" pitchFamily="2" charset="77"/>
              </a:rPr>
              <a:t>, P.-Y., &amp; </a:t>
            </a:r>
            <a:r>
              <a:rPr lang="en-US" sz="2400" dirty="0" err="1">
                <a:latin typeface="Montserrat" pitchFamily="2" charset="77"/>
              </a:rPr>
              <a:t>Benveniste</a:t>
            </a:r>
            <a:r>
              <a:rPr lang="en-US" sz="2400" dirty="0">
                <a:latin typeface="Montserrat" pitchFamily="2" charset="77"/>
              </a:rPr>
              <a:t>, J. (2023). Ocean Circulation from Space. Surveys in Geophysics, 44(5), 1243–1286. https://</a:t>
            </a:r>
            <a:r>
              <a:rPr lang="en-US" sz="2400" dirty="0" err="1">
                <a:latin typeface="Montserrat" pitchFamily="2" charset="77"/>
              </a:rPr>
              <a:t>doi.org</a:t>
            </a:r>
            <a:r>
              <a:rPr lang="en-US" sz="2400" dirty="0">
                <a:latin typeface="Montserrat" pitchFamily="2" charset="77"/>
              </a:rPr>
              <a:t>/10.1007/s10712-023-09778-9</a:t>
            </a:r>
          </a:p>
        </p:txBody>
      </p:sp>
    </p:spTree>
    <p:extLst>
      <p:ext uri="{BB962C8B-B14F-4D97-AF65-F5344CB8AC3E}">
        <p14:creationId xmlns:p14="http://schemas.microsoft.com/office/powerpoint/2010/main" val="417837965"/>
      </p:ext>
    </p:extLst>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AS_NET" val="4.0.30319.42000"/>
  <p:tag name="AS_OS" val="Microsoft Windows NT 6.2.9200.0"/>
  <p:tag name="AS_RELEASE_DATE" val="2022.04.14"/>
  <p:tag name="AS_TITLE" val="Aspose.Slides for .NET 4.0 Client Profile"/>
  <p:tag name="AS_VERSION" val="22.4"/>
  <p:tag name="POSTERNERDTEMPLATE" val="speculativestone|08-2022"/>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Calibri"/>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Calibri"/>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Calibri"/>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Calibri"/>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10014</TotalTime>
  <Words>1249</Words>
  <Application>Microsoft Macintosh PowerPoint</Application>
  <PresentationFormat>Custom</PresentationFormat>
  <Paragraphs>101</Paragraphs>
  <Slides>1</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vt:i4>
      </vt:variant>
    </vt:vector>
  </HeadingPairs>
  <TitlesOfParts>
    <vt:vector size="7" baseType="lpstr">
      <vt:lpstr>Calibri</vt:lpstr>
      <vt:lpstr>Montserrat Light</vt:lpstr>
      <vt:lpstr>Montserrat</vt:lpstr>
      <vt:lpstr>Arial</vt:lpstr>
      <vt:lpstr>Libre Baskerville</vt:lpstr>
      <vt:lpstr>Office Theme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jessie</dc:creator>
  <cp:lastModifiedBy>David Owji</cp:lastModifiedBy>
  <cp:revision>67</cp:revision>
  <dcterms:created xsi:type="dcterms:W3CDTF">2013-10-23T18:28:44Z</dcterms:created>
  <dcterms:modified xsi:type="dcterms:W3CDTF">2024-12-04T06:56:58Z</dcterms:modified>
</cp:coreProperties>
</file>